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23"/>
  </p:notesMasterIdLst>
  <p:handoutMasterIdLst>
    <p:handoutMasterId r:id="rId24"/>
  </p:handoutMasterIdLst>
  <p:sldIdLst>
    <p:sldId id="256" r:id="rId4"/>
    <p:sldId id="299" r:id="rId5"/>
    <p:sldId id="257" r:id="rId6"/>
    <p:sldId id="300" r:id="rId7"/>
    <p:sldId id="258" r:id="rId8"/>
    <p:sldId id="260" r:id="rId9"/>
    <p:sldId id="262" r:id="rId10"/>
    <p:sldId id="266" r:id="rId11"/>
    <p:sldId id="268" r:id="rId12"/>
    <p:sldId id="270" r:id="rId13"/>
    <p:sldId id="272" r:id="rId14"/>
    <p:sldId id="282" r:id="rId15"/>
    <p:sldId id="286" r:id="rId16"/>
    <p:sldId id="290" r:id="rId17"/>
    <p:sldId id="292" r:id="rId18"/>
    <p:sldId id="297" r:id="rId19"/>
    <p:sldId id="298" r:id="rId20"/>
    <p:sldId id="301" r:id="rId21"/>
    <p:sldId id="302" r:id="rId2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0274" autoAdjust="0"/>
  </p:normalViewPr>
  <p:slideViewPr>
    <p:cSldViewPr snapToGrid="0" snapToObjects="1">
      <p:cViewPr varScale="1">
        <p:scale>
          <a:sx n="82" d="100"/>
          <a:sy n="82" d="100"/>
        </p:scale>
        <p:origin x="-1214" y="-8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AE3D2-9809-4644-A6A2-56355D0F3E0C}"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n-US"/>
        </a:p>
      </dgm:t>
    </dgm:pt>
    <dgm:pt modelId="{D656432C-E540-45ED-A7EA-737CB31104AC}">
      <dgm:prSet phldrT="[Text]"/>
      <dgm:spPr/>
      <dgm:t>
        <a:bodyPr/>
        <a:lstStyle/>
        <a:p>
          <a:r>
            <a:rPr lang="en-US" dirty="0"/>
            <a:t>Professional Development</a:t>
          </a:r>
        </a:p>
      </dgm:t>
    </dgm:pt>
    <dgm:pt modelId="{52DE1C8E-EC68-4AAB-A782-0ADB8A31BA40}" type="parTrans" cxnId="{C2E5B62A-E338-4E23-B3F3-40F59B05E847}">
      <dgm:prSet/>
      <dgm:spPr/>
      <dgm:t>
        <a:bodyPr/>
        <a:lstStyle/>
        <a:p>
          <a:endParaRPr lang="en-US"/>
        </a:p>
      </dgm:t>
    </dgm:pt>
    <dgm:pt modelId="{CF07398B-9779-44BD-8AC0-660EBBE6678B}" type="sibTrans" cxnId="{C2E5B62A-E338-4E23-B3F3-40F59B05E847}">
      <dgm:prSet/>
      <dgm:spPr/>
      <dgm:t>
        <a:bodyPr/>
        <a:lstStyle/>
        <a:p>
          <a:endParaRPr lang="en-US"/>
        </a:p>
      </dgm:t>
    </dgm:pt>
    <dgm:pt modelId="{65389415-669B-4B9F-81D3-2F96A93CEF61}">
      <dgm:prSet phldrT="[Text]"/>
      <dgm:spPr/>
      <dgm:t>
        <a:bodyPr/>
        <a:lstStyle/>
        <a:p>
          <a:r>
            <a:rPr lang="en-US" dirty="0"/>
            <a:t>Communication and Outreach</a:t>
          </a:r>
        </a:p>
      </dgm:t>
    </dgm:pt>
    <dgm:pt modelId="{E016AF72-B930-42BF-8E57-B110B47F2330}" type="parTrans" cxnId="{CD78084A-5489-4A94-BC80-08046FBD5E06}">
      <dgm:prSet/>
      <dgm:spPr/>
      <dgm:t>
        <a:bodyPr/>
        <a:lstStyle/>
        <a:p>
          <a:endParaRPr lang="en-US"/>
        </a:p>
      </dgm:t>
    </dgm:pt>
    <dgm:pt modelId="{7D3A2101-A453-4A79-A91A-84C9CE14B88D}" type="sibTrans" cxnId="{CD78084A-5489-4A94-BC80-08046FBD5E06}">
      <dgm:prSet/>
      <dgm:spPr/>
      <dgm:t>
        <a:bodyPr/>
        <a:lstStyle/>
        <a:p>
          <a:endParaRPr lang="en-US"/>
        </a:p>
      </dgm:t>
    </dgm:pt>
    <dgm:pt modelId="{08857111-8892-46DA-9052-DAED268140EA}">
      <dgm:prSet phldrT="[Text]"/>
      <dgm:spPr/>
      <dgm:t>
        <a:bodyPr/>
        <a:lstStyle/>
        <a:p>
          <a:r>
            <a:rPr lang="en-US" dirty="0"/>
            <a:t>Advocacy</a:t>
          </a:r>
        </a:p>
      </dgm:t>
    </dgm:pt>
    <dgm:pt modelId="{5947D6F6-0054-4FA3-A43F-995AEBBFEA18}" type="parTrans" cxnId="{FD90182D-E046-47E8-84D9-AB764EAAC140}">
      <dgm:prSet/>
      <dgm:spPr/>
      <dgm:t>
        <a:bodyPr/>
        <a:lstStyle/>
        <a:p>
          <a:endParaRPr lang="en-US"/>
        </a:p>
      </dgm:t>
    </dgm:pt>
    <dgm:pt modelId="{F719EF34-18B3-4A2B-9106-F7D5180223E3}" type="sibTrans" cxnId="{FD90182D-E046-47E8-84D9-AB764EAAC140}">
      <dgm:prSet/>
      <dgm:spPr/>
      <dgm:t>
        <a:bodyPr/>
        <a:lstStyle/>
        <a:p>
          <a:endParaRPr lang="en-US"/>
        </a:p>
      </dgm:t>
    </dgm:pt>
    <dgm:pt modelId="{2CDBCB49-3000-49DC-A6BC-8893A3AC5EE8}">
      <dgm:prSet phldrT="[Text]"/>
      <dgm:spPr/>
      <dgm:t>
        <a:bodyPr/>
        <a:lstStyle/>
        <a:p>
          <a:r>
            <a:rPr lang="en-US" dirty="0"/>
            <a:t>Operations and Future Growth</a:t>
          </a:r>
        </a:p>
      </dgm:t>
    </dgm:pt>
    <dgm:pt modelId="{44A1CF3A-A0B2-4E6C-B1E8-4917AF2A5D61}" type="parTrans" cxnId="{EC0314AE-AFAB-47FB-B6AB-28D2BF4E5BCB}">
      <dgm:prSet/>
      <dgm:spPr/>
      <dgm:t>
        <a:bodyPr/>
        <a:lstStyle/>
        <a:p>
          <a:endParaRPr lang="en-US"/>
        </a:p>
      </dgm:t>
    </dgm:pt>
    <dgm:pt modelId="{31FC660B-6464-482B-B7D4-EE8356C124D8}" type="sibTrans" cxnId="{EC0314AE-AFAB-47FB-B6AB-28D2BF4E5BCB}">
      <dgm:prSet/>
      <dgm:spPr/>
      <dgm:t>
        <a:bodyPr/>
        <a:lstStyle/>
        <a:p>
          <a:endParaRPr lang="en-US"/>
        </a:p>
      </dgm:t>
    </dgm:pt>
    <dgm:pt modelId="{5EC69CAD-4D8E-4122-8659-F4FBA979FD28}">
      <dgm:prSet phldrT="[Text]"/>
      <dgm:spPr/>
      <dgm:t>
        <a:bodyPr/>
        <a:lstStyle/>
        <a:p>
          <a:r>
            <a:rPr lang="en-US" dirty="0"/>
            <a:t>Membership</a:t>
          </a:r>
        </a:p>
      </dgm:t>
    </dgm:pt>
    <dgm:pt modelId="{359C2F06-9B2E-4D2E-A165-F8AEAF1F0635}" type="parTrans" cxnId="{B9027009-BC33-4D13-A340-F32005DE8924}">
      <dgm:prSet/>
      <dgm:spPr/>
      <dgm:t>
        <a:bodyPr/>
        <a:lstStyle/>
        <a:p>
          <a:endParaRPr lang="en-US"/>
        </a:p>
      </dgm:t>
    </dgm:pt>
    <dgm:pt modelId="{FB280A31-85F6-4ED0-91EA-F4599EAB2CF2}" type="sibTrans" cxnId="{B9027009-BC33-4D13-A340-F32005DE8924}">
      <dgm:prSet/>
      <dgm:spPr/>
      <dgm:t>
        <a:bodyPr/>
        <a:lstStyle/>
        <a:p>
          <a:endParaRPr lang="en-US"/>
        </a:p>
      </dgm:t>
    </dgm:pt>
    <dgm:pt modelId="{65F2CFA5-B7B2-44C0-A82B-8C7F29A420FD}" type="pres">
      <dgm:prSet presAssocID="{A55AE3D2-9809-4644-A6A2-56355D0F3E0C}" presName="diagram" presStyleCnt="0">
        <dgm:presLayoutVars>
          <dgm:dir/>
          <dgm:resizeHandles val="exact"/>
        </dgm:presLayoutVars>
      </dgm:prSet>
      <dgm:spPr/>
      <dgm:t>
        <a:bodyPr/>
        <a:lstStyle/>
        <a:p>
          <a:endParaRPr lang="en-US"/>
        </a:p>
      </dgm:t>
    </dgm:pt>
    <dgm:pt modelId="{A4B6D4B6-B6C0-44C5-93C2-2C7185690865}" type="pres">
      <dgm:prSet presAssocID="{D656432C-E540-45ED-A7EA-737CB31104AC}" presName="node" presStyleLbl="node1" presStyleIdx="0" presStyleCnt="5">
        <dgm:presLayoutVars>
          <dgm:bulletEnabled val="1"/>
        </dgm:presLayoutVars>
      </dgm:prSet>
      <dgm:spPr/>
      <dgm:t>
        <a:bodyPr/>
        <a:lstStyle/>
        <a:p>
          <a:endParaRPr lang="en-US"/>
        </a:p>
      </dgm:t>
    </dgm:pt>
    <dgm:pt modelId="{84984554-2DB8-4760-854D-56DAF38D8C26}" type="pres">
      <dgm:prSet presAssocID="{CF07398B-9779-44BD-8AC0-660EBBE6678B}" presName="sibTrans" presStyleCnt="0"/>
      <dgm:spPr/>
    </dgm:pt>
    <dgm:pt modelId="{12999CD6-5556-474E-A2C9-88E9B4B15EAC}" type="pres">
      <dgm:prSet presAssocID="{65389415-669B-4B9F-81D3-2F96A93CEF61}" presName="node" presStyleLbl="node1" presStyleIdx="1" presStyleCnt="5">
        <dgm:presLayoutVars>
          <dgm:bulletEnabled val="1"/>
        </dgm:presLayoutVars>
      </dgm:prSet>
      <dgm:spPr/>
      <dgm:t>
        <a:bodyPr/>
        <a:lstStyle/>
        <a:p>
          <a:endParaRPr lang="en-US"/>
        </a:p>
      </dgm:t>
    </dgm:pt>
    <dgm:pt modelId="{D3A409DC-A78C-4C60-831F-94752E70E1F7}" type="pres">
      <dgm:prSet presAssocID="{7D3A2101-A453-4A79-A91A-84C9CE14B88D}" presName="sibTrans" presStyleCnt="0"/>
      <dgm:spPr/>
    </dgm:pt>
    <dgm:pt modelId="{3D326DB9-4024-48E7-8C9B-6CB0D78DDCC5}" type="pres">
      <dgm:prSet presAssocID="{08857111-8892-46DA-9052-DAED268140EA}" presName="node" presStyleLbl="node1" presStyleIdx="2" presStyleCnt="5">
        <dgm:presLayoutVars>
          <dgm:bulletEnabled val="1"/>
        </dgm:presLayoutVars>
      </dgm:prSet>
      <dgm:spPr/>
      <dgm:t>
        <a:bodyPr/>
        <a:lstStyle/>
        <a:p>
          <a:endParaRPr lang="en-US"/>
        </a:p>
      </dgm:t>
    </dgm:pt>
    <dgm:pt modelId="{9B3F93E6-8473-4C8A-90D3-145016E34CAC}" type="pres">
      <dgm:prSet presAssocID="{F719EF34-18B3-4A2B-9106-F7D5180223E3}" presName="sibTrans" presStyleCnt="0"/>
      <dgm:spPr/>
    </dgm:pt>
    <dgm:pt modelId="{0FCF4A8C-222E-47D0-BB05-A071441CF2ED}" type="pres">
      <dgm:prSet presAssocID="{2CDBCB49-3000-49DC-A6BC-8893A3AC5EE8}" presName="node" presStyleLbl="node1" presStyleIdx="3" presStyleCnt="5">
        <dgm:presLayoutVars>
          <dgm:bulletEnabled val="1"/>
        </dgm:presLayoutVars>
      </dgm:prSet>
      <dgm:spPr/>
      <dgm:t>
        <a:bodyPr/>
        <a:lstStyle/>
        <a:p>
          <a:endParaRPr lang="en-US"/>
        </a:p>
      </dgm:t>
    </dgm:pt>
    <dgm:pt modelId="{AEBE0732-6800-4D62-A330-3BE10FF1067E}" type="pres">
      <dgm:prSet presAssocID="{31FC660B-6464-482B-B7D4-EE8356C124D8}" presName="sibTrans" presStyleCnt="0"/>
      <dgm:spPr/>
    </dgm:pt>
    <dgm:pt modelId="{67CCB6EE-1C13-4D4F-8F8B-787D5085A7B4}" type="pres">
      <dgm:prSet presAssocID="{5EC69CAD-4D8E-4122-8659-F4FBA979FD28}" presName="node" presStyleLbl="node1" presStyleIdx="4" presStyleCnt="5">
        <dgm:presLayoutVars>
          <dgm:bulletEnabled val="1"/>
        </dgm:presLayoutVars>
      </dgm:prSet>
      <dgm:spPr/>
      <dgm:t>
        <a:bodyPr/>
        <a:lstStyle/>
        <a:p>
          <a:endParaRPr lang="en-US"/>
        </a:p>
      </dgm:t>
    </dgm:pt>
  </dgm:ptLst>
  <dgm:cxnLst>
    <dgm:cxn modelId="{D272F555-1638-46EC-BC0B-E806D7785B13}" type="presOf" srcId="{08857111-8892-46DA-9052-DAED268140EA}" destId="{3D326DB9-4024-48E7-8C9B-6CB0D78DDCC5}" srcOrd="0" destOrd="0" presId="urn:microsoft.com/office/officeart/2005/8/layout/default"/>
    <dgm:cxn modelId="{4EFA8922-35A1-4695-8703-49759EEBD04A}" type="presOf" srcId="{2CDBCB49-3000-49DC-A6BC-8893A3AC5EE8}" destId="{0FCF4A8C-222E-47D0-BB05-A071441CF2ED}" srcOrd="0" destOrd="0" presId="urn:microsoft.com/office/officeart/2005/8/layout/default"/>
    <dgm:cxn modelId="{FD90182D-E046-47E8-84D9-AB764EAAC140}" srcId="{A55AE3D2-9809-4644-A6A2-56355D0F3E0C}" destId="{08857111-8892-46DA-9052-DAED268140EA}" srcOrd="2" destOrd="0" parTransId="{5947D6F6-0054-4FA3-A43F-995AEBBFEA18}" sibTransId="{F719EF34-18B3-4A2B-9106-F7D5180223E3}"/>
    <dgm:cxn modelId="{D8E6D706-C7E3-4D45-92A3-790475477B56}" type="presOf" srcId="{5EC69CAD-4D8E-4122-8659-F4FBA979FD28}" destId="{67CCB6EE-1C13-4D4F-8F8B-787D5085A7B4}" srcOrd="0" destOrd="0" presId="urn:microsoft.com/office/officeart/2005/8/layout/default"/>
    <dgm:cxn modelId="{CD78084A-5489-4A94-BC80-08046FBD5E06}" srcId="{A55AE3D2-9809-4644-A6A2-56355D0F3E0C}" destId="{65389415-669B-4B9F-81D3-2F96A93CEF61}" srcOrd="1" destOrd="0" parTransId="{E016AF72-B930-42BF-8E57-B110B47F2330}" sibTransId="{7D3A2101-A453-4A79-A91A-84C9CE14B88D}"/>
    <dgm:cxn modelId="{EC0314AE-AFAB-47FB-B6AB-28D2BF4E5BCB}" srcId="{A55AE3D2-9809-4644-A6A2-56355D0F3E0C}" destId="{2CDBCB49-3000-49DC-A6BC-8893A3AC5EE8}" srcOrd="3" destOrd="0" parTransId="{44A1CF3A-A0B2-4E6C-B1E8-4917AF2A5D61}" sibTransId="{31FC660B-6464-482B-B7D4-EE8356C124D8}"/>
    <dgm:cxn modelId="{AC3807F2-55FF-46B0-94C7-33809859430E}" type="presOf" srcId="{65389415-669B-4B9F-81D3-2F96A93CEF61}" destId="{12999CD6-5556-474E-A2C9-88E9B4B15EAC}" srcOrd="0" destOrd="0" presId="urn:microsoft.com/office/officeart/2005/8/layout/default"/>
    <dgm:cxn modelId="{C2E5B62A-E338-4E23-B3F3-40F59B05E847}" srcId="{A55AE3D2-9809-4644-A6A2-56355D0F3E0C}" destId="{D656432C-E540-45ED-A7EA-737CB31104AC}" srcOrd="0" destOrd="0" parTransId="{52DE1C8E-EC68-4AAB-A782-0ADB8A31BA40}" sibTransId="{CF07398B-9779-44BD-8AC0-660EBBE6678B}"/>
    <dgm:cxn modelId="{97C08029-1446-4690-A333-859435C8A93F}" type="presOf" srcId="{A55AE3D2-9809-4644-A6A2-56355D0F3E0C}" destId="{65F2CFA5-B7B2-44C0-A82B-8C7F29A420FD}" srcOrd="0" destOrd="0" presId="urn:microsoft.com/office/officeart/2005/8/layout/default"/>
    <dgm:cxn modelId="{B9027009-BC33-4D13-A340-F32005DE8924}" srcId="{A55AE3D2-9809-4644-A6A2-56355D0F3E0C}" destId="{5EC69CAD-4D8E-4122-8659-F4FBA979FD28}" srcOrd="4" destOrd="0" parTransId="{359C2F06-9B2E-4D2E-A165-F8AEAF1F0635}" sibTransId="{FB280A31-85F6-4ED0-91EA-F4599EAB2CF2}"/>
    <dgm:cxn modelId="{90C7160C-91C2-4BFC-B023-A6F5688F4E2A}" type="presOf" srcId="{D656432C-E540-45ED-A7EA-737CB31104AC}" destId="{A4B6D4B6-B6C0-44C5-93C2-2C7185690865}" srcOrd="0" destOrd="0" presId="urn:microsoft.com/office/officeart/2005/8/layout/default"/>
    <dgm:cxn modelId="{E508605A-1835-4035-B062-542D4201F7AB}" type="presParOf" srcId="{65F2CFA5-B7B2-44C0-A82B-8C7F29A420FD}" destId="{A4B6D4B6-B6C0-44C5-93C2-2C7185690865}" srcOrd="0" destOrd="0" presId="urn:microsoft.com/office/officeart/2005/8/layout/default"/>
    <dgm:cxn modelId="{2D56100C-F778-4167-A313-0751248892A5}" type="presParOf" srcId="{65F2CFA5-B7B2-44C0-A82B-8C7F29A420FD}" destId="{84984554-2DB8-4760-854D-56DAF38D8C26}" srcOrd="1" destOrd="0" presId="urn:microsoft.com/office/officeart/2005/8/layout/default"/>
    <dgm:cxn modelId="{F607284A-8CAC-493C-8CE4-8F7B018099A0}" type="presParOf" srcId="{65F2CFA5-B7B2-44C0-A82B-8C7F29A420FD}" destId="{12999CD6-5556-474E-A2C9-88E9B4B15EAC}" srcOrd="2" destOrd="0" presId="urn:microsoft.com/office/officeart/2005/8/layout/default"/>
    <dgm:cxn modelId="{E0970031-974A-4B7A-AB62-32618AD30AEF}" type="presParOf" srcId="{65F2CFA5-B7B2-44C0-A82B-8C7F29A420FD}" destId="{D3A409DC-A78C-4C60-831F-94752E70E1F7}" srcOrd="3" destOrd="0" presId="urn:microsoft.com/office/officeart/2005/8/layout/default"/>
    <dgm:cxn modelId="{4AA420BF-ED2B-40D1-A585-B60EFDB236DC}" type="presParOf" srcId="{65F2CFA5-B7B2-44C0-A82B-8C7F29A420FD}" destId="{3D326DB9-4024-48E7-8C9B-6CB0D78DDCC5}" srcOrd="4" destOrd="0" presId="urn:microsoft.com/office/officeart/2005/8/layout/default"/>
    <dgm:cxn modelId="{44A5AD06-B2C4-4FEB-8773-248D25D84B79}" type="presParOf" srcId="{65F2CFA5-B7B2-44C0-A82B-8C7F29A420FD}" destId="{9B3F93E6-8473-4C8A-90D3-145016E34CAC}" srcOrd="5" destOrd="0" presId="urn:microsoft.com/office/officeart/2005/8/layout/default"/>
    <dgm:cxn modelId="{683874F4-E021-419F-9E44-3B48C938DCA4}" type="presParOf" srcId="{65F2CFA5-B7B2-44C0-A82B-8C7F29A420FD}" destId="{0FCF4A8C-222E-47D0-BB05-A071441CF2ED}" srcOrd="6" destOrd="0" presId="urn:microsoft.com/office/officeart/2005/8/layout/default"/>
    <dgm:cxn modelId="{EBE766E1-02A3-4FFB-A444-32F40083B711}" type="presParOf" srcId="{65F2CFA5-B7B2-44C0-A82B-8C7F29A420FD}" destId="{AEBE0732-6800-4D62-A330-3BE10FF1067E}" srcOrd="7" destOrd="0" presId="urn:microsoft.com/office/officeart/2005/8/layout/default"/>
    <dgm:cxn modelId="{04484C9B-33FA-47B1-9016-F484A87CED37}" type="presParOf" srcId="{65F2CFA5-B7B2-44C0-A82B-8C7F29A420FD}" destId="{67CCB6EE-1C13-4D4F-8F8B-787D5085A7B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6D4B6-B6C0-44C5-93C2-2C7185690865}">
      <dsp:nvSpPr>
        <dsp:cNvPr id="0" name=""/>
        <dsp:cNvSpPr/>
      </dsp:nvSpPr>
      <dsp:spPr>
        <a:xfrm>
          <a:off x="136664" y="943"/>
          <a:ext cx="1815542" cy="10893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Professional Development</a:t>
          </a:r>
        </a:p>
      </dsp:txBody>
      <dsp:txXfrm>
        <a:off x="136664" y="943"/>
        <a:ext cx="1815542" cy="1089325"/>
      </dsp:txXfrm>
    </dsp:sp>
    <dsp:sp modelId="{12999CD6-5556-474E-A2C9-88E9B4B15EAC}">
      <dsp:nvSpPr>
        <dsp:cNvPr id="0" name=""/>
        <dsp:cNvSpPr/>
      </dsp:nvSpPr>
      <dsp:spPr>
        <a:xfrm>
          <a:off x="2133761" y="943"/>
          <a:ext cx="1815542" cy="10893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Communication and Outreach</a:t>
          </a:r>
        </a:p>
      </dsp:txBody>
      <dsp:txXfrm>
        <a:off x="2133761" y="943"/>
        <a:ext cx="1815542" cy="1089325"/>
      </dsp:txXfrm>
    </dsp:sp>
    <dsp:sp modelId="{3D326DB9-4024-48E7-8C9B-6CB0D78DDCC5}">
      <dsp:nvSpPr>
        <dsp:cNvPr id="0" name=""/>
        <dsp:cNvSpPr/>
      </dsp:nvSpPr>
      <dsp:spPr>
        <a:xfrm>
          <a:off x="136664" y="1271822"/>
          <a:ext cx="1815542" cy="10893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Advocacy</a:t>
          </a:r>
        </a:p>
      </dsp:txBody>
      <dsp:txXfrm>
        <a:off x="136664" y="1271822"/>
        <a:ext cx="1815542" cy="1089325"/>
      </dsp:txXfrm>
    </dsp:sp>
    <dsp:sp modelId="{0FCF4A8C-222E-47D0-BB05-A071441CF2ED}">
      <dsp:nvSpPr>
        <dsp:cNvPr id="0" name=""/>
        <dsp:cNvSpPr/>
      </dsp:nvSpPr>
      <dsp:spPr>
        <a:xfrm>
          <a:off x="2133761" y="1271822"/>
          <a:ext cx="1815542" cy="10893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Operations and Future Growth</a:t>
          </a:r>
        </a:p>
      </dsp:txBody>
      <dsp:txXfrm>
        <a:off x="2133761" y="1271822"/>
        <a:ext cx="1815542" cy="1089325"/>
      </dsp:txXfrm>
    </dsp:sp>
    <dsp:sp modelId="{67CCB6EE-1C13-4D4F-8F8B-787D5085A7B4}">
      <dsp:nvSpPr>
        <dsp:cNvPr id="0" name=""/>
        <dsp:cNvSpPr/>
      </dsp:nvSpPr>
      <dsp:spPr>
        <a:xfrm>
          <a:off x="1135212" y="2542702"/>
          <a:ext cx="1815542" cy="10893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Membership</a:t>
          </a:r>
        </a:p>
      </dsp:txBody>
      <dsp:txXfrm>
        <a:off x="1135212" y="2542702"/>
        <a:ext cx="1815542" cy="10893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1350545-E260-4F41-A803-5BF85CFE96EA}" type="datetimeFigureOut">
              <a:rPr lang="en-US" smtClean="0"/>
              <a:t>12/4/2019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8FCAFC9-2F5E-7849-9A3C-3E3602566C83}" type="datetimeFigureOut">
              <a:rPr lang="en-US" smtClean="0"/>
              <a:t>12/4/2019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a:t>
            </a:fld>
            <a:endParaRPr lang="en-US"/>
          </a:p>
        </p:txBody>
      </p:sp>
    </p:spTree>
    <p:extLst>
      <p:ext uri="{BB962C8B-B14F-4D97-AF65-F5344CB8AC3E}">
        <p14:creationId xmlns:p14="http://schemas.microsoft.com/office/powerpoint/2010/main" val="38969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10</a:t>
            </a:fld>
            <a:endParaRPr lang="en-US"/>
          </a:p>
        </p:txBody>
      </p:sp>
    </p:spTree>
    <p:extLst>
      <p:ext uri="{BB962C8B-B14F-4D97-AF65-F5344CB8AC3E}">
        <p14:creationId xmlns:p14="http://schemas.microsoft.com/office/powerpoint/2010/main" val="1872952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11</a:t>
            </a:fld>
            <a:endParaRPr lang="en-US"/>
          </a:p>
        </p:txBody>
      </p:sp>
    </p:spTree>
    <p:extLst>
      <p:ext uri="{BB962C8B-B14F-4D97-AF65-F5344CB8AC3E}">
        <p14:creationId xmlns:p14="http://schemas.microsoft.com/office/powerpoint/2010/main" val="312194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12</a:t>
            </a:fld>
            <a:endParaRPr lang="en-US"/>
          </a:p>
        </p:txBody>
      </p:sp>
    </p:spTree>
    <p:extLst>
      <p:ext uri="{BB962C8B-B14F-4D97-AF65-F5344CB8AC3E}">
        <p14:creationId xmlns:p14="http://schemas.microsoft.com/office/powerpoint/2010/main" val="313368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13</a:t>
            </a:fld>
            <a:endParaRPr lang="en-US"/>
          </a:p>
        </p:txBody>
      </p:sp>
    </p:spTree>
    <p:extLst>
      <p:ext uri="{BB962C8B-B14F-4D97-AF65-F5344CB8AC3E}">
        <p14:creationId xmlns:p14="http://schemas.microsoft.com/office/powerpoint/2010/main" val="2686937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14</a:t>
            </a:fld>
            <a:endParaRPr lang="en-US"/>
          </a:p>
        </p:txBody>
      </p:sp>
    </p:spTree>
    <p:extLst>
      <p:ext uri="{BB962C8B-B14F-4D97-AF65-F5344CB8AC3E}">
        <p14:creationId xmlns:p14="http://schemas.microsoft.com/office/powerpoint/2010/main" val="4212702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15</a:t>
            </a:fld>
            <a:endParaRPr lang="en-US"/>
          </a:p>
        </p:txBody>
      </p:sp>
    </p:spTree>
    <p:extLst>
      <p:ext uri="{BB962C8B-B14F-4D97-AF65-F5344CB8AC3E}">
        <p14:creationId xmlns:p14="http://schemas.microsoft.com/office/powerpoint/2010/main" val="353372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16</a:t>
            </a:fld>
            <a:endParaRPr lang="en-US"/>
          </a:p>
        </p:txBody>
      </p:sp>
    </p:spTree>
    <p:extLst>
      <p:ext uri="{BB962C8B-B14F-4D97-AF65-F5344CB8AC3E}">
        <p14:creationId xmlns:p14="http://schemas.microsoft.com/office/powerpoint/2010/main" val="3181845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17</a:t>
            </a:fld>
            <a:endParaRPr lang="en-US"/>
          </a:p>
        </p:txBody>
      </p:sp>
    </p:spTree>
    <p:extLst>
      <p:ext uri="{BB962C8B-B14F-4D97-AF65-F5344CB8AC3E}">
        <p14:creationId xmlns:p14="http://schemas.microsoft.com/office/powerpoint/2010/main" val="1185574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18</a:t>
            </a:fld>
            <a:endParaRPr lang="en-US"/>
          </a:p>
        </p:txBody>
      </p:sp>
    </p:spTree>
    <p:extLst>
      <p:ext uri="{BB962C8B-B14F-4D97-AF65-F5344CB8AC3E}">
        <p14:creationId xmlns:p14="http://schemas.microsoft.com/office/powerpoint/2010/main" val="1355641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areas</a:t>
            </a:r>
          </a:p>
          <a:p>
            <a:r>
              <a:rPr lang="en-US" dirty="0"/>
              <a:t>Objectives</a:t>
            </a:r>
          </a:p>
          <a:p>
            <a:r>
              <a:rPr lang="en-US" dirty="0"/>
              <a:t>Tasks</a:t>
            </a:r>
          </a:p>
          <a:p>
            <a:r>
              <a:rPr lang="en-US" dirty="0"/>
              <a:t>Measures</a:t>
            </a:r>
          </a:p>
          <a:p>
            <a:r>
              <a:rPr lang="en-US" dirty="0"/>
              <a:t>Responsible parties</a:t>
            </a:r>
          </a:p>
          <a:p>
            <a:endParaRPr lang="en-US" dirty="0"/>
          </a:p>
        </p:txBody>
      </p:sp>
      <p:sp>
        <p:nvSpPr>
          <p:cNvPr id="4" name="Slide Number Placeholder 3"/>
          <p:cNvSpPr>
            <a:spLocks noGrp="1"/>
          </p:cNvSpPr>
          <p:nvPr>
            <p:ph type="sldNum" sz="quarter" idx="5"/>
          </p:nvPr>
        </p:nvSpPr>
        <p:spPr/>
        <p:txBody>
          <a:bodyPr/>
          <a:lstStyle/>
          <a:p>
            <a:fld id="{A5359D8E-2A04-7648-BB99-EC53D2571000}" type="slidenum">
              <a:rPr lang="en-US" smtClean="0"/>
              <a:t>19</a:t>
            </a:fld>
            <a:endParaRPr lang="en-US"/>
          </a:p>
        </p:txBody>
      </p:sp>
    </p:spTree>
    <p:extLst>
      <p:ext uri="{BB962C8B-B14F-4D97-AF65-F5344CB8AC3E}">
        <p14:creationId xmlns:p14="http://schemas.microsoft.com/office/powerpoint/2010/main" val="151632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2</a:t>
            </a:fld>
            <a:endParaRPr lang="en-US"/>
          </a:p>
        </p:txBody>
      </p:sp>
    </p:spTree>
    <p:extLst>
      <p:ext uri="{BB962C8B-B14F-4D97-AF65-F5344CB8AC3E}">
        <p14:creationId xmlns:p14="http://schemas.microsoft.com/office/powerpoint/2010/main" val="219942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9D8E-2A04-7648-BB99-EC53D2571000}" type="slidenum">
              <a:rPr lang="en-US" smtClean="0"/>
              <a:t>3</a:t>
            </a:fld>
            <a:endParaRPr lang="en-US"/>
          </a:p>
        </p:txBody>
      </p:sp>
    </p:spTree>
    <p:extLst>
      <p:ext uri="{BB962C8B-B14F-4D97-AF65-F5344CB8AC3E}">
        <p14:creationId xmlns:p14="http://schemas.microsoft.com/office/powerpoint/2010/main" val="77103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post cards were sent to not only provide a cue to remind everyone to take the survey, but also as a reminder to set up their log in to the new NJSOPHE website if they had not yet done so. </a:t>
            </a:r>
          </a:p>
        </p:txBody>
      </p:sp>
      <p:sp>
        <p:nvSpPr>
          <p:cNvPr id="4" name="Slide Number Placeholder 3"/>
          <p:cNvSpPr>
            <a:spLocks noGrp="1"/>
          </p:cNvSpPr>
          <p:nvPr>
            <p:ph type="sldNum" sz="quarter" idx="5"/>
          </p:nvPr>
        </p:nvSpPr>
        <p:spPr/>
        <p:txBody>
          <a:bodyPr/>
          <a:lstStyle/>
          <a:p>
            <a:fld id="{A5359D8E-2A04-7648-BB99-EC53D2571000}" type="slidenum">
              <a:rPr lang="en-US" smtClean="0"/>
              <a:t>4</a:t>
            </a:fld>
            <a:endParaRPr lang="en-US"/>
          </a:p>
        </p:txBody>
      </p:sp>
    </p:spTree>
    <p:extLst>
      <p:ext uri="{BB962C8B-B14F-4D97-AF65-F5344CB8AC3E}">
        <p14:creationId xmlns:p14="http://schemas.microsoft.com/office/powerpoint/2010/main" val="106668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organization has a mix of new and seasoned members, however as you can see most are on the newer side with few respondents indicating that they have been in the organization for longer than 15 years. </a:t>
            </a:r>
          </a:p>
        </p:txBody>
      </p:sp>
      <p:sp>
        <p:nvSpPr>
          <p:cNvPr id="4" name="Slide Number Placeholder 3"/>
          <p:cNvSpPr>
            <a:spLocks noGrp="1"/>
          </p:cNvSpPr>
          <p:nvPr>
            <p:ph type="sldNum" sz="quarter" idx="5"/>
          </p:nvPr>
        </p:nvSpPr>
        <p:spPr/>
        <p:txBody>
          <a:bodyPr/>
          <a:lstStyle/>
          <a:p>
            <a:fld id="{A5359D8E-2A04-7648-BB99-EC53D2571000}" type="slidenum">
              <a:rPr lang="en-US" smtClean="0"/>
              <a:t>5</a:t>
            </a:fld>
            <a:endParaRPr lang="en-US"/>
          </a:p>
        </p:txBody>
      </p:sp>
    </p:spTree>
    <p:extLst>
      <p:ext uri="{BB962C8B-B14F-4D97-AF65-F5344CB8AC3E}">
        <p14:creationId xmlns:p14="http://schemas.microsoft.com/office/powerpoint/2010/main" val="1023586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likewise, we see a similar pattern in the responses as to how long the respondents have been working in the health field. </a:t>
            </a:r>
          </a:p>
        </p:txBody>
      </p:sp>
      <p:sp>
        <p:nvSpPr>
          <p:cNvPr id="4" name="Slide Number Placeholder 3"/>
          <p:cNvSpPr>
            <a:spLocks noGrp="1"/>
          </p:cNvSpPr>
          <p:nvPr>
            <p:ph type="sldNum" sz="quarter" idx="5"/>
          </p:nvPr>
        </p:nvSpPr>
        <p:spPr/>
        <p:txBody>
          <a:bodyPr/>
          <a:lstStyle/>
          <a:p>
            <a:fld id="{A5359D8E-2A04-7648-BB99-EC53D2571000}" type="slidenum">
              <a:rPr lang="en-US" smtClean="0"/>
              <a:t>6</a:t>
            </a:fld>
            <a:endParaRPr lang="en-US"/>
          </a:p>
        </p:txBody>
      </p:sp>
    </p:spTree>
    <p:extLst>
      <p:ext uri="{BB962C8B-B14F-4D97-AF65-F5344CB8AC3E}">
        <p14:creationId xmlns:p14="http://schemas.microsoft.com/office/powerpoint/2010/main" val="4082670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majority of respondents have a general membership with fewer indicating a student or transitional or new professional membership. </a:t>
            </a:r>
          </a:p>
        </p:txBody>
      </p:sp>
      <p:sp>
        <p:nvSpPr>
          <p:cNvPr id="4" name="Slide Number Placeholder 3"/>
          <p:cNvSpPr>
            <a:spLocks noGrp="1"/>
          </p:cNvSpPr>
          <p:nvPr>
            <p:ph type="sldNum" sz="quarter" idx="5"/>
          </p:nvPr>
        </p:nvSpPr>
        <p:spPr/>
        <p:txBody>
          <a:bodyPr/>
          <a:lstStyle/>
          <a:p>
            <a:fld id="{A5359D8E-2A04-7648-BB99-EC53D2571000}" type="slidenum">
              <a:rPr lang="en-US" smtClean="0"/>
              <a:t>7</a:t>
            </a:fld>
            <a:endParaRPr lang="en-US"/>
          </a:p>
        </p:txBody>
      </p:sp>
    </p:spTree>
    <p:extLst>
      <p:ext uri="{BB962C8B-B14F-4D97-AF65-F5344CB8AC3E}">
        <p14:creationId xmlns:p14="http://schemas.microsoft.com/office/powerpoint/2010/main" val="139247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our respondents are either certified or master certified health education specialists which is important to know for strategic planning purposes.</a:t>
            </a:r>
          </a:p>
        </p:txBody>
      </p:sp>
      <p:sp>
        <p:nvSpPr>
          <p:cNvPr id="4" name="Slide Number Placeholder 3"/>
          <p:cNvSpPr>
            <a:spLocks noGrp="1"/>
          </p:cNvSpPr>
          <p:nvPr>
            <p:ph type="sldNum" sz="quarter" idx="5"/>
          </p:nvPr>
        </p:nvSpPr>
        <p:spPr/>
        <p:txBody>
          <a:bodyPr/>
          <a:lstStyle/>
          <a:p>
            <a:fld id="{A5359D8E-2A04-7648-BB99-EC53D2571000}" type="slidenum">
              <a:rPr lang="en-US" smtClean="0"/>
              <a:t>8</a:t>
            </a:fld>
            <a:endParaRPr lang="en-US"/>
          </a:p>
        </p:txBody>
      </p:sp>
    </p:spTree>
    <p:extLst>
      <p:ext uri="{BB962C8B-B14F-4D97-AF65-F5344CB8AC3E}">
        <p14:creationId xmlns:p14="http://schemas.microsoft.com/office/powerpoint/2010/main" val="1548641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NJSOPHE is the only public health organization in New Jersey dedicated solely to supporting health educators and is an important source of providing continuing education credits for CHES and MCHES. As we can see here, our members obtain most of their credits through NJSOPHE programs.</a:t>
            </a:r>
          </a:p>
        </p:txBody>
      </p:sp>
      <p:sp>
        <p:nvSpPr>
          <p:cNvPr id="4" name="Slide Number Placeholder 3"/>
          <p:cNvSpPr>
            <a:spLocks noGrp="1"/>
          </p:cNvSpPr>
          <p:nvPr>
            <p:ph type="sldNum" sz="quarter" idx="5"/>
          </p:nvPr>
        </p:nvSpPr>
        <p:spPr/>
        <p:txBody>
          <a:bodyPr/>
          <a:lstStyle/>
          <a:p>
            <a:fld id="{A5359D8E-2A04-7648-BB99-EC53D2571000}" type="slidenum">
              <a:rPr lang="en-US" smtClean="0"/>
              <a:t>9</a:t>
            </a:fld>
            <a:endParaRPr lang="en-US"/>
          </a:p>
        </p:txBody>
      </p:sp>
    </p:spTree>
    <p:extLst>
      <p:ext uri="{BB962C8B-B14F-4D97-AF65-F5344CB8AC3E}">
        <p14:creationId xmlns:p14="http://schemas.microsoft.com/office/powerpoint/2010/main" val="2014177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BF6F"/>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6014" y="4791407"/>
            <a:ext cx="1381743" cy="336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xmlns="" val="20000"/>
                    </a:ext>
                  </a:extLst>
                </a:gridCol>
                <a:gridCol w="716414">
                  <a:extLst>
                    <a:ext uri="{9D8B030D-6E8A-4147-A177-3AD203B41FA5}">
                      <a16:colId xmlns:a16="http://schemas.microsoft.com/office/drawing/2014/main" xmlns="" val="20001"/>
                    </a:ext>
                  </a:extLst>
                </a:gridCol>
                <a:gridCol w="434865">
                  <a:extLst>
                    <a:ext uri="{9D8B030D-6E8A-4147-A177-3AD203B41FA5}">
                      <a16:colId xmlns:a16="http://schemas.microsoft.com/office/drawing/2014/main" xmlns=""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xmlns=""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December 4, 2019</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4"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Subtitle 1"/>
          <p:cNvSpPr txBox="1">
            <a:spLocks/>
          </p:cNvSpPr>
          <p:nvPr userDrawn="1"/>
        </p:nvSpPr>
        <p:spPr>
          <a:xfrm>
            <a:off x="-56474" y="4880795"/>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8026" y="4835992"/>
            <a:ext cx="1213734" cy="295620"/>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sp>
        <p:nvSpPr>
          <p:cNvPr id="9" name="Subtitle 1"/>
          <p:cNvSpPr txBox="1">
            <a:spLocks/>
          </p:cNvSpPr>
          <p:nvPr userDrawn="1"/>
        </p:nvSpPr>
        <p:spPr>
          <a:xfrm>
            <a:off x="-56474" y="4886487"/>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7C878E"/>
                </a:solidFill>
                <a:latin typeface="Helvetica Neue"/>
                <a:cs typeface="Helvetica Neue"/>
              </a:rPr>
              <a:t>Powered by</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026" y="4841684"/>
            <a:ext cx="1213734" cy="295620"/>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6493" y="1134160"/>
            <a:ext cx="7913633" cy="1234730"/>
          </a:xfrm>
        </p:spPr>
        <p:txBody>
          <a:bodyPr>
            <a:normAutofit fontScale="85000" lnSpcReduction="20000"/>
          </a:bodyPr>
          <a:lstStyle/>
          <a:p>
            <a:r>
              <a:rPr dirty="0"/>
              <a:t>NJ SOPHE Membership Needs Assessment Survey 2019</a:t>
            </a:r>
            <a:r>
              <a:rPr lang="en-US" dirty="0"/>
              <a:t> and Strategic Planning</a:t>
            </a:r>
            <a:endParaRPr dirty="0"/>
          </a:p>
        </p:txBody>
      </p:sp>
      <p:sp>
        <p:nvSpPr>
          <p:cNvPr id="5" name="Text Placeholder 4">
            <a:extLst>
              <a:ext uri="{FF2B5EF4-FFF2-40B4-BE49-F238E27FC236}">
                <a16:creationId xmlns:a16="http://schemas.microsoft.com/office/drawing/2014/main" xmlns="" id="{B9CA146E-9157-4F1D-8CE1-CA6895C44C78}"/>
              </a:ext>
            </a:extLst>
          </p:cNvPr>
          <p:cNvSpPr>
            <a:spLocks noGrp="1"/>
          </p:cNvSpPr>
          <p:nvPr>
            <p:ph type="body" sz="quarter" idx="12"/>
          </p:nvPr>
        </p:nvSpPr>
        <p:spPr>
          <a:xfrm>
            <a:off x="258728" y="3729038"/>
            <a:ext cx="2938463" cy="724016"/>
          </a:xfrm>
        </p:spPr>
        <p:txBody>
          <a:bodyPr>
            <a:normAutofit/>
          </a:bodyPr>
          <a:lstStyle/>
          <a:p>
            <a:r>
              <a:rPr lang="en-US" dirty="0"/>
              <a:t>Suzanne Miro, MPH, MCHES</a:t>
            </a:r>
          </a:p>
          <a:p>
            <a:r>
              <a:rPr lang="en-US" dirty="0"/>
              <a:t>Strategic Planning Committee, Chairperson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Q7: What were your main reasons for joining NJ SOPHE? (select up to 3 answers)</a:t>
            </a:r>
          </a:p>
        </p:txBody>
      </p:sp>
      <p:sp>
        <p:nvSpPr>
          <p:cNvPr id="3" name="Content Placeholder 2"/>
          <p:cNvSpPr>
            <a:spLocks noGrp="1"/>
          </p:cNvSpPr>
          <p:nvPr>
            <p:ph idx="1"/>
          </p:nvPr>
        </p:nvSpPr>
        <p:spPr/>
        <p:txBody>
          <a:bodyPr/>
          <a:lstStyle/>
          <a:p>
            <a:r>
              <a:t>Answered: 73    Skipped: 0</a:t>
            </a:r>
          </a:p>
        </p:txBody>
      </p:sp>
      <p:pic>
        <p:nvPicPr>
          <p:cNvPr id="4" name="Picture 3" descr="chart2653130440.png"/>
          <p:cNvPicPr>
            <a:picLocks noChangeAspect="1"/>
          </p:cNvPicPr>
          <p:nvPr/>
        </p:nvPicPr>
        <p:blipFill rotWithShape="1">
          <a:blip r:embed="rId3"/>
          <a:srcRect b="45639"/>
          <a:stretch/>
        </p:blipFill>
        <p:spPr>
          <a:xfrm>
            <a:off x="115134" y="1445572"/>
            <a:ext cx="4623407" cy="2750289"/>
          </a:xfrm>
          <a:prstGeom prst="rect">
            <a:avLst/>
          </a:prstGeom>
        </p:spPr>
      </p:pic>
      <p:pic>
        <p:nvPicPr>
          <p:cNvPr id="6" name="Picture 5" descr="chart2653130440.png">
            <a:extLst>
              <a:ext uri="{FF2B5EF4-FFF2-40B4-BE49-F238E27FC236}">
                <a16:creationId xmlns:a16="http://schemas.microsoft.com/office/drawing/2014/main" xmlns="" id="{8F8C889D-C4F2-4C62-8620-7DBB462B989F}"/>
              </a:ext>
            </a:extLst>
          </p:cNvPr>
          <p:cNvPicPr>
            <a:picLocks noChangeAspect="1"/>
          </p:cNvPicPr>
          <p:nvPr/>
        </p:nvPicPr>
        <p:blipFill rotWithShape="1">
          <a:blip r:embed="rId3"/>
          <a:srcRect t="54361"/>
          <a:stretch/>
        </p:blipFill>
        <p:spPr>
          <a:xfrm>
            <a:off x="4405459" y="1417253"/>
            <a:ext cx="4623407" cy="2308993"/>
          </a:xfrm>
          <a:prstGeom prst="rect">
            <a:avLst/>
          </a:prstGeom>
        </p:spPr>
      </p:pic>
      <p:pic>
        <p:nvPicPr>
          <p:cNvPr id="7" name="Picture 6" descr="chart2653130440.png">
            <a:extLst>
              <a:ext uri="{FF2B5EF4-FFF2-40B4-BE49-F238E27FC236}">
                <a16:creationId xmlns:a16="http://schemas.microsoft.com/office/drawing/2014/main" xmlns="" id="{1D8FF361-BDEC-4964-930D-9F72E8948A4B}"/>
              </a:ext>
            </a:extLst>
          </p:cNvPr>
          <p:cNvPicPr>
            <a:picLocks noChangeAspect="1"/>
          </p:cNvPicPr>
          <p:nvPr/>
        </p:nvPicPr>
        <p:blipFill rotWithShape="1">
          <a:blip r:embed="rId3"/>
          <a:srcRect t="91243"/>
          <a:stretch/>
        </p:blipFill>
        <p:spPr>
          <a:xfrm>
            <a:off x="115135" y="4195861"/>
            <a:ext cx="4623407" cy="443002"/>
          </a:xfrm>
          <a:prstGeom prst="rect">
            <a:avLst/>
          </a:prstGeom>
        </p:spPr>
      </p:pic>
      <p:sp>
        <p:nvSpPr>
          <p:cNvPr id="8" name="TextBox 7">
            <a:extLst>
              <a:ext uri="{FF2B5EF4-FFF2-40B4-BE49-F238E27FC236}">
                <a16:creationId xmlns:a16="http://schemas.microsoft.com/office/drawing/2014/main" xmlns="" id="{6A9C4287-048C-4731-8CB6-19D4084E91A7}"/>
              </a:ext>
            </a:extLst>
          </p:cNvPr>
          <p:cNvSpPr txBox="1"/>
          <p:nvPr/>
        </p:nvSpPr>
        <p:spPr>
          <a:xfrm>
            <a:off x="1906542" y="2641275"/>
            <a:ext cx="418214" cy="338554"/>
          </a:xfrm>
          <a:prstGeom prst="rect">
            <a:avLst/>
          </a:prstGeom>
          <a:noFill/>
        </p:spPr>
        <p:txBody>
          <a:bodyPr wrap="square" rtlCol="0">
            <a:spAutoFit/>
          </a:bodyPr>
          <a:lstStyle/>
          <a:p>
            <a:r>
              <a:rPr lang="en-US" sz="1600" dirty="0"/>
              <a:t>45</a:t>
            </a:r>
          </a:p>
        </p:txBody>
      </p:sp>
      <p:sp>
        <p:nvSpPr>
          <p:cNvPr id="9" name="TextBox 8">
            <a:extLst>
              <a:ext uri="{FF2B5EF4-FFF2-40B4-BE49-F238E27FC236}">
                <a16:creationId xmlns:a16="http://schemas.microsoft.com/office/drawing/2014/main" xmlns="" id="{FDF1B1C3-37D4-4831-9480-B0EE7BD85DBC}"/>
              </a:ext>
            </a:extLst>
          </p:cNvPr>
          <p:cNvSpPr txBox="1"/>
          <p:nvPr/>
        </p:nvSpPr>
        <p:spPr>
          <a:xfrm>
            <a:off x="1051826" y="3015051"/>
            <a:ext cx="418214" cy="338554"/>
          </a:xfrm>
          <a:prstGeom prst="rect">
            <a:avLst/>
          </a:prstGeom>
          <a:noFill/>
        </p:spPr>
        <p:txBody>
          <a:bodyPr wrap="square" rtlCol="0">
            <a:spAutoFit/>
          </a:bodyPr>
          <a:lstStyle/>
          <a:p>
            <a:r>
              <a:rPr lang="en-US" sz="1600" dirty="0"/>
              <a:t>2</a:t>
            </a:r>
          </a:p>
        </p:txBody>
      </p:sp>
      <p:sp>
        <p:nvSpPr>
          <p:cNvPr id="10" name="TextBox 9">
            <a:extLst>
              <a:ext uri="{FF2B5EF4-FFF2-40B4-BE49-F238E27FC236}">
                <a16:creationId xmlns:a16="http://schemas.microsoft.com/office/drawing/2014/main" xmlns="" id="{4F17C6A4-68DA-4552-ACA4-E50CB4B096ED}"/>
              </a:ext>
            </a:extLst>
          </p:cNvPr>
          <p:cNvSpPr txBox="1"/>
          <p:nvPr/>
        </p:nvSpPr>
        <p:spPr>
          <a:xfrm>
            <a:off x="1628768" y="3400957"/>
            <a:ext cx="418214" cy="338554"/>
          </a:xfrm>
          <a:prstGeom prst="rect">
            <a:avLst/>
          </a:prstGeom>
          <a:noFill/>
        </p:spPr>
        <p:txBody>
          <a:bodyPr wrap="square" rtlCol="0">
            <a:spAutoFit/>
          </a:bodyPr>
          <a:lstStyle/>
          <a:p>
            <a:r>
              <a:rPr lang="en-US" sz="1600" dirty="0"/>
              <a:t>33</a:t>
            </a:r>
          </a:p>
        </p:txBody>
      </p:sp>
      <p:sp>
        <p:nvSpPr>
          <p:cNvPr id="11" name="TextBox 10">
            <a:extLst>
              <a:ext uri="{FF2B5EF4-FFF2-40B4-BE49-F238E27FC236}">
                <a16:creationId xmlns:a16="http://schemas.microsoft.com/office/drawing/2014/main" xmlns="" id="{5A7AF1FE-E33E-45CA-8712-4510078785E7}"/>
              </a:ext>
            </a:extLst>
          </p:cNvPr>
          <p:cNvSpPr txBox="1"/>
          <p:nvPr/>
        </p:nvSpPr>
        <p:spPr>
          <a:xfrm>
            <a:off x="1260933" y="3784574"/>
            <a:ext cx="418214" cy="338554"/>
          </a:xfrm>
          <a:prstGeom prst="rect">
            <a:avLst/>
          </a:prstGeom>
          <a:noFill/>
        </p:spPr>
        <p:txBody>
          <a:bodyPr wrap="square" rtlCol="0">
            <a:spAutoFit/>
          </a:bodyPr>
          <a:lstStyle/>
          <a:p>
            <a:r>
              <a:rPr lang="en-US" sz="1600" dirty="0"/>
              <a:t>18</a:t>
            </a:r>
          </a:p>
        </p:txBody>
      </p:sp>
      <p:sp>
        <p:nvSpPr>
          <p:cNvPr id="12" name="TextBox 11">
            <a:extLst>
              <a:ext uri="{FF2B5EF4-FFF2-40B4-BE49-F238E27FC236}">
                <a16:creationId xmlns:a16="http://schemas.microsoft.com/office/drawing/2014/main" xmlns="" id="{12CA1728-FF19-4FC4-A781-AA4A26F7AEB8}"/>
              </a:ext>
            </a:extLst>
          </p:cNvPr>
          <p:cNvSpPr txBox="1"/>
          <p:nvPr/>
        </p:nvSpPr>
        <p:spPr>
          <a:xfrm>
            <a:off x="5277523" y="1405429"/>
            <a:ext cx="418214" cy="338554"/>
          </a:xfrm>
          <a:prstGeom prst="rect">
            <a:avLst/>
          </a:prstGeom>
          <a:noFill/>
        </p:spPr>
        <p:txBody>
          <a:bodyPr wrap="square" rtlCol="0">
            <a:spAutoFit/>
          </a:bodyPr>
          <a:lstStyle/>
          <a:p>
            <a:r>
              <a:rPr lang="en-US" sz="1600" dirty="0"/>
              <a:t>0</a:t>
            </a:r>
          </a:p>
        </p:txBody>
      </p:sp>
      <p:sp>
        <p:nvSpPr>
          <p:cNvPr id="13" name="TextBox 12">
            <a:extLst>
              <a:ext uri="{FF2B5EF4-FFF2-40B4-BE49-F238E27FC236}">
                <a16:creationId xmlns:a16="http://schemas.microsoft.com/office/drawing/2014/main" xmlns="" id="{9CE2641A-BA99-42D9-87F6-C9BD11A64F8F}"/>
              </a:ext>
            </a:extLst>
          </p:cNvPr>
          <p:cNvSpPr txBox="1"/>
          <p:nvPr/>
        </p:nvSpPr>
        <p:spPr>
          <a:xfrm>
            <a:off x="6210211" y="1822597"/>
            <a:ext cx="418214" cy="338554"/>
          </a:xfrm>
          <a:prstGeom prst="rect">
            <a:avLst/>
          </a:prstGeom>
          <a:noFill/>
        </p:spPr>
        <p:txBody>
          <a:bodyPr wrap="square" rtlCol="0">
            <a:spAutoFit/>
          </a:bodyPr>
          <a:lstStyle/>
          <a:p>
            <a:r>
              <a:rPr lang="en-US" sz="1600" dirty="0"/>
              <a:t>42</a:t>
            </a:r>
          </a:p>
        </p:txBody>
      </p:sp>
      <p:sp>
        <p:nvSpPr>
          <p:cNvPr id="14" name="TextBox 13">
            <a:extLst>
              <a:ext uri="{FF2B5EF4-FFF2-40B4-BE49-F238E27FC236}">
                <a16:creationId xmlns:a16="http://schemas.microsoft.com/office/drawing/2014/main" xmlns="" id="{5EAF9209-25F8-459D-8556-444D8D9FBFD2}"/>
              </a:ext>
            </a:extLst>
          </p:cNvPr>
          <p:cNvSpPr txBox="1"/>
          <p:nvPr/>
        </p:nvSpPr>
        <p:spPr>
          <a:xfrm>
            <a:off x="5332644" y="2175443"/>
            <a:ext cx="418214" cy="338554"/>
          </a:xfrm>
          <a:prstGeom prst="rect">
            <a:avLst/>
          </a:prstGeom>
          <a:noFill/>
        </p:spPr>
        <p:txBody>
          <a:bodyPr wrap="square" rtlCol="0">
            <a:spAutoFit/>
          </a:bodyPr>
          <a:lstStyle/>
          <a:p>
            <a:r>
              <a:rPr lang="en-US" sz="1600" dirty="0"/>
              <a:t>10</a:t>
            </a:r>
          </a:p>
        </p:txBody>
      </p:sp>
      <p:sp>
        <p:nvSpPr>
          <p:cNvPr id="15" name="TextBox 14">
            <a:extLst>
              <a:ext uri="{FF2B5EF4-FFF2-40B4-BE49-F238E27FC236}">
                <a16:creationId xmlns:a16="http://schemas.microsoft.com/office/drawing/2014/main" xmlns="" id="{3FDC6716-404C-4051-92D5-98A91EE77B6E}"/>
              </a:ext>
            </a:extLst>
          </p:cNvPr>
          <p:cNvSpPr txBox="1"/>
          <p:nvPr/>
        </p:nvSpPr>
        <p:spPr>
          <a:xfrm>
            <a:off x="5543904" y="2583050"/>
            <a:ext cx="418214" cy="338554"/>
          </a:xfrm>
          <a:prstGeom prst="rect">
            <a:avLst/>
          </a:prstGeom>
          <a:noFill/>
        </p:spPr>
        <p:txBody>
          <a:bodyPr wrap="square" rtlCol="0">
            <a:spAutoFit/>
          </a:bodyPr>
          <a:lstStyle/>
          <a:p>
            <a:r>
              <a:rPr lang="en-US" sz="1600" dirty="0"/>
              <a:t>20</a:t>
            </a:r>
          </a:p>
        </p:txBody>
      </p:sp>
      <p:sp>
        <p:nvSpPr>
          <p:cNvPr id="16" name="TextBox 15">
            <a:extLst>
              <a:ext uri="{FF2B5EF4-FFF2-40B4-BE49-F238E27FC236}">
                <a16:creationId xmlns:a16="http://schemas.microsoft.com/office/drawing/2014/main" xmlns="" id="{E269CAAD-78A1-4D83-8D23-B7832A5E7898}"/>
              </a:ext>
            </a:extLst>
          </p:cNvPr>
          <p:cNvSpPr txBox="1"/>
          <p:nvPr/>
        </p:nvSpPr>
        <p:spPr>
          <a:xfrm>
            <a:off x="5391504" y="2968057"/>
            <a:ext cx="418214" cy="338554"/>
          </a:xfrm>
          <a:prstGeom prst="rect">
            <a:avLst/>
          </a:prstGeom>
          <a:noFill/>
        </p:spPr>
        <p:txBody>
          <a:bodyPr wrap="square" rtlCol="0">
            <a:spAutoFit/>
          </a:bodyPr>
          <a:lstStyle/>
          <a:p>
            <a:r>
              <a:rPr lang="en-US" sz="1600" dirty="0"/>
              <a:t>2</a:t>
            </a:r>
          </a:p>
        </p:txBody>
      </p:sp>
      <p:sp>
        <p:nvSpPr>
          <p:cNvPr id="17" name="TextBox 16">
            <a:extLst>
              <a:ext uri="{FF2B5EF4-FFF2-40B4-BE49-F238E27FC236}">
                <a16:creationId xmlns:a16="http://schemas.microsoft.com/office/drawing/2014/main" xmlns="" id="{7E50F979-6715-4209-88AB-2AE90AC8E3C1}"/>
              </a:ext>
            </a:extLst>
          </p:cNvPr>
          <p:cNvSpPr txBox="1"/>
          <p:nvPr/>
        </p:nvSpPr>
        <p:spPr>
          <a:xfrm>
            <a:off x="1218208" y="1493982"/>
            <a:ext cx="418214" cy="338554"/>
          </a:xfrm>
          <a:prstGeom prst="rect">
            <a:avLst/>
          </a:prstGeom>
          <a:noFill/>
        </p:spPr>
        <p:txBody>
          <a:bodyPr wrap="square" rtlCol="0">
            <a:spAutoFit/>
          </a:bodyPr>
          <a:lstStyle/>
          <a:p>
            <a:r>
              <a:rPr lang="en-US" sz="1600" dirty="0"/>
              <a:t>4</a:t>
            </a:r>
          </a:p>
        </p:txBody>
      </p:sp>
      <p:sp>
        <p:nvSpPr>
          <p:cNvPr id="18" name="TextBox 17">
            <a:extLst>
              <a:ext uri="{FF2B5EF4-FFF2-40B4-BE49-F238E27FC236}">
                <a16:creationId xmlns:a16="http://schemas.microsoft.com/office/drawing/2014/main" xmlns="" id="{D3FDD921-757A-464D-89A6-020EB93C4FE7}"/>
              </a:ext>
            </a:extLst>
          </p:cNvPr>
          <p:cNvSpPr txBox="1"/>
          <p:nvPr/>
        </p:nvSpPr>
        <p:spPr>
          <a:xfrm>
            <a:off x="1104397" y="1863271"/>
            <a:ext cx="418214" cy="338554"/>
          </a:xfrm>
          <a:prstGeom prst="rect">
            <a:avLst/>
          </a:prstGeom>
          <a:noFill/>
        </p:spPr>
        <p:txBody>
          <a:bodyPr wrap="square" rtlCol="0">
            <a:spAutoFit/>
          </a:bodyPr>
          <a:lstStyle/>
          <a:p>
            <a:r>
              <a:rPr lang="en-US" sz="1600" dirty="0"/>
              <a:t>3</a:t>
            </a:r>
          </a:p>
        </p:txBody>
      </p:sp>
      <p:sp>
        <p:nvSpPr>
          <p:cNvPr id="19" name="TextBox 18">
            <a:extLst>
              <a:ext uri="{FF2B5EF4-FFF2-40B4-BE49-F238E27FC236}">
                <a16:creationId xmlns:a16="http://schemas.microsoft.com/office/drawing/2014/main" xmlns="" id="{364DC05D-774A-4D73-8317-381AD68E1025}"/>
              </a:ext>
            </a:extLst>
          </p:cNvPr>
          <p:cNvSpPr txBox="1"/>
          <p:nvPr/>
        </p:nvSpPr>
        <p:spPr>
          <a:xfrm>
            <a:off x="1636422" y="2229988"/>
            <a:ext cx="418214" cy="338554"/>
          </a:xfrm>
          <a:prstGeom prst="rect">
            <a:avLst/>
          </a:prstGeom>
          <a:noFill/>
        </p:spPr>
        <p:txBody>
          <a:bodyPr wrap="square" rtlCol="0">
            <a:spAutoFit/>
          </a:bodyPr>
          <a:lstStyle/>
          <a:p>
            <a:r>
              <a:rPr lang="en-US" sz="1600" dirty="0"/>
              <a:t>35</a:t>
            </a:r>
          </a:p>
        </p:txBody>
      </p:sp>
      <p:sp>
        <p:nvSpPr>
          <p:cNvPr id="20" name="TextBox 19">
            <a:extLst>
              <a:ext uri="{FF2B5EF4-FFF2-40B4-BE49-F238E27FC236}">
                <a16:creationId xmlns:a16="http://schemas.microsoft.com/office/drawing/2014/main" xmlns="" id="{ADDB3620-06A9-4805-A49F-5EE3EFCBC690}"/>
              </a:ext>
            </a:extLst>
          </p:cNvPr>
          <p:cNvSpPr txBox="1"/>
          <p:nvPr/>
        </p:nvSpPr>
        <p:spPr>
          <a:xfrm>
            <a:off x="5543904" y="3762692"/>
            <a:ext cx="3362636" cy="523220"/>
          </a:xfrm>
          <a:prstGeom prst="rect">
            <a:avLst/>
          </a:prstGeom>
          <a:solidFill>
            <a:schemeClr val="accent4">
              <a:lumMod val="40000"/>
              <a:lumOff val="60000"/>
            </a:schemeClr>
          </a:solidFill>
        </p:spPr>
        <p:txBody>
          <a:bodyPr wrap="square" rtlCol="0">
            <a:spAutoFit/>
          </a:bodyPr>
          <a:lstStyle/>
          <a:p>
            <a:r>
              <a:rPr lang="en-US" sz="1400" b="1" dirty="0"/>
              <a:t>Other Responses</a:t>
            </a:r>
          </a:p>
          <a:p>
            <a:pPr marL="285750" indent="-285750">
              <a:buFont typeface="Arial" panose="020B0604020202020204" pitchFamily="34" charset="0"/>
              <a:buChar char="•"/>
            </a:pPr>
            <a:r>
              <a:rPr lang="en-US" sz="1400" dirty="0"/>
              <a:t>Encouraged at school/by professor (2)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Q8: What NJ SOPHE member benefits have you found to be the most valuable? (select up to 3 answers)</a:t>
            </a:r>
          </a:p>
        </p:txBody>
      </p:sp>
      <p:sp>
        <p:nvSpPr>
          <p:cNvPr id="3" name="Content Placeholder 2"/>
          <p:cNvSpPr>
            <a:spLocks noGrp="1"/>
          </p:cNvSpPr>
          <p:nvPr>
            <p:ph idx="1"/>
          </p:nvPr>
        </p:nvSpPr>
        <p:spPr/>
        <p:txBody>
          <a:bodyPr/>
          <a:lstStyle/>
          <a:p>
            <a:r>
              <a:rPr dirty="0"/>
              <a:t>Answered: 73    Skipped: 0</a:t>
            </a:r>
          </a:p>
        </p:txBody>
      </p:sp>
      <p:pic>
        <p:nvPicPr>
          <p:cNvPr id="4" name="Picture 3" descr="chart2653130460.png"/>
          <p:cNvPicPr>
            <a:picLocks noChangeAspect="1"/>
          </p:cNvPicPr>
          <p:nvPr/>
        </p:nvPicPr>
        <p:blipFill rotWithShape="1">
          <a:blip r:embed="rId3"/>
          <a:srcRect b="49865"/>
          <a:stretch/>
        </p:blipFill>
        <p:spPr>
          <a:xfrm>
            <a:off x="0" y="1364511"/>
            <a:ext cx="4521076" cy="2289544"/>
          </a:xfrm>
          <a:prstGeom prst="rect">
            <a:avLst/>
          </a:prstGeom>
        </p:spPr>
      </p:pic>
      <p:pic>
        <p:nvPicPr>
          <p:cNvPr id="7" name="Picture 6" descr="chart2653130460.png">
            <a:extLst>
              <a:ext uri="{FF2B5EF4-FFF2-40B4-BE49-F238E27FC236}">
                <a16:creationId xmlns:a16="http://schemas.microsoft.com/office/drawing/2014/main" xmlns="" id="{3C01A0C4-4434-479C-B370-6B85451D50CB}"/>
              </a:ext>
            </a:extLst>
          </p:cNvPr>
          <p:cNvPicPr>
            <a:picLocks noChangeAspect="1"/>
          </p:cNvPicPr>
          <p:nvPr/>
        </p:nvPicPr>
        <p:blipFill rotWithShape="1">
          <a:blip r:embed="rId3"/>
          <a:srcRect t="90706" b="-28871"/>
          <a:stretch/>
        </p:blipFill>
        <p:spPr>
          <a:xfrm>
            <a:off x="0" y="3654055"/>
            <a:ext cx="4521076" cy="1742883"/>
          </a:xfrm>
          <a:prstGeom prst="rect">
            <a:avLst/>
          </a:prstGeom>
        </p:spPr>
      </p:pic>
      <p:pic>
        <p:nvPicPr>
          <p:cNvPr id="8" name="Picture 7" descr="chart2653130460.png">
            <a:extLst>
              <a:ext uri="{FF2B5EF4-FFF2-40B4-BE49-F238E27FC236}">
                <a16:creationId xmlns:a16="http://schemas.microsoft.com/office/drawing/2014/main" xmlns="" id="{34AC4143-E322-4009-8B1B-E737597F2EAF}"/>
              </a:ext>
            </a:extLst>
          </p:cNvPr>
          <p:cNvPicPr>
            <a:picLocks noChangeAspect="1"/>
          </p:cNvPicPr>
          <p:nvPr/>
        </p:nvPicPr>
        <p:blipFill rotWithShape="1">
          <a:blip r:embed="rId3"/>
          <a:srcRect t="49865"/>
          <a:stretch/>
        </p:blipFill>
        <p:spPr>
          <a:xfrm>
            <a:off x="4410273" y="1231662"/>
            <a:ext cx="4521076" cy="2289545"/>
          </a:xfrm>
          <a:prstGeom prst="rect">
            <a:avLst/>
          </a:prstGeom>
        </p:spPr>
      </p:pic>
      <p:sp>
        <p:nvSpPr>
          <p:cNvPr id="9" name="TextBox 8">
            <a:extLst>
              <a:ext uri="{FF2B5EF4-FFF2-40B4-BE49-F238E27FC236}">
                <a16:creationId xmlns:a16="http://schemas.microsoft.com/office/drawing/2014/main" xmlns="" id="{30BF1AD6-CA58-4D42-9AAB-526C86B6324C}"/>
              </a:ext>
            </a:extLst>
          </p:cNvPr>
          <p:cNvSpPr txBox="1"/>
          <p:nvPr/>
        </p:nvSpPr>
        <p:spPr>
          <a:xfrm>
            <a:off x="1178798" y="1386275"/>
            <a:ext cx="418214" cy="338554"/>
          </a:xfrm>
          <a:prstGeom prst="rect">
            <a:avLst/>
          </a:prstGeom>
          <a:noFill/>
        </p:spPr>
        <p:txBody>
          <a:bodyPr wrap="square" rtlCol="0">
            <a:spAutoFit/>
          </a:bodyPr>
          <a:lstStyle/>
          <a:p>
            <a:r>
              <a:rPr lang="en-US" sz="1600" dirty="0"/>
              <a:t>6</a:t>
            </a:r>
          </a:p>
        </p:txBody>
      </p:sp>
      <p:sp>
        <p:nvSpPr>
          <p:cNvPr id="10" name="TextBox 9">
            <a:extLst>
              <a:ext uri="{FF2B5EF4-FFF2-40B4-BE49-F238E27FC236}">
                <a16:creationId xmlns:a16="http://schemas.microsoft.com/office/drawing/2014/main" xmlns="" id="{AE2EA532-511D-4197-A208-45483CDC004A}"/>
              </a:ext>
            </a:extLst>
          </p:cNvPr>
          <p:cNvSpPr txBox="1"/>
          <p:nvPr/>
        </p:nvSpPr>
        <p:spPr>
          <a:xfrm>
            <a:off x="1081049" y="1764993"/>
            <a:ext cx="418214" cy="338554"/>
          </a:xfrm>
          <a:prstGeom prst="rect">
            <a:avLst/>
          </a:prstGeom>
          <a:noFill/>
        </p:spPr>
        <p:txBody>
          <a:bodyPr wrap="square" rtlCol="0">
            <a:spAutoFit/>
          </a:bodyPr>
          <a:lstStyle/>
          <a:p>
            <a:r>
              <a:rPr lang="en-US" sz="1600" dirty="0"/>
              <a:t>4</a:t>
            </a:r>
          </a:p>
        </p:txBody>
      </p:sp>
      <p:sp>
        <p:nvSpPr>
          <p:cNvPr id="11" name="TextBox 10">
            <a:extLst>
              <a:ext uri="{FF2B5EF4-FFF2-40B4-BE49-F238E27FC236}">
                <a16:creationId xmlns:a16="http://schemas.microsoft.com/office/drawing/2014/main" xmlns="" id="{DB077595-4685-43F3-B911-8D2D91075E74}"/>
              </a:ext>
            </a:extLst>
          </p:cNvPr>
          <p:cNvSpPr txBox="1"/>
          <p:nvPr/>
        </p:nvSpPr>
        <p:spPr>
          <a:xfrm>
            <a:off x="2072925" y="2137336"/>
            <a:ext cx="418214" cy="338554"/>
          </a:xfrm>
          <a:prstGeom prst="rect">
            <a:avLst/>
          </a:prstGeom>
          <a:noFill/>
        </p:spPr>
        <p:txBody>
          <a:bodyPr wrap="square" rtlCol="0">
            <a:spAutoFit/>
          </a:bodyPr>
          <a:lstStyle/>
          <a:p>
            <a:r>
              <a:rPr lang="en-US" sz="1600" dirty="0"/>
              <a:t>57</a:t>
            </a:r>
          </a:p>
        </p:txBody>
      </p:sp>
      <p:sp>
        <p:nvSpPr>
          <p:cNvPr id="12" name="TextBox 11">
            <a:extLst>
              <a:ext uri="{FF2B5EF4-FFF2-40B4-BE49-F238E27FC236}">
                <a16:creationId xmlns:a16="http://schemas.microsoft.com/office/drawing/2014/main" xmlns="" id="{4EA34C00-CA8F-427D-BB00-23F78B4269CC}"/>
              </a:ext>
            </a:extLst>
          </p:cNvPr>
          <p:cNvSpPr txBox="1"/>
          <p:nvPr/>
        </p:nvSpPr>
        <p:spPr>
          <a:xfrm>
            <a:off x="949503" y="2517823"/>
            <a:ext cx="418214" cy="338554"/>
          </a:xfrm>
          <a:prstGeom prst="rect">
            <a:avLst/>
          </a:prstGeom>
          <a:noFill/>
        </p:spPr>
        <p:txBody>
          <a:bodyPr wrap="square" rtlCol="0">
            <a:spAutoFit/>
          </a:bodyPr>
          <a:lstStyle/>
          <a:p>
            <a:r>
              <a:rPr lang="en-US" sz="1600" dirty="0"/>
              <a:t>2</a:t>
            </a:r>
          </a:p>
        </p:txBody>
      </p:sp>
      <p:sp>
        <p:nvSpPr>
          <p:cNvPr id="13" name="TextBox 12">
            <a:extLst>
              <a:ext uri="{FF2B5EF4-FFF2-40B4-BE49-F238E27FC236}">
                <a16:creationId xmlns:a16="http://schemas.microsoft.com/office/drawing/2014/main" xmlns="" id="{A96538FE-FF01-4064-A717-4E6F57F8F21B}"/>
              </a:ext>
            </a:extLst>
          </p:cNvPr>
          <p:cNvSpPr txBox="1"/>
          <p:nvPr/>
        </p:nvSpPr>
        <p:spPr>
          <a:xfrm>
            <a:off x="1620757" y="2896619"/>
            <a:ext cx="418214" cy="338554"/>
          </a:xfrm>
          <a:prstGeom prst="rect">
            <a:avLst/>
          </a:prstGeom>
          <a:noFill/>
        </p:spPr>
        <p:txBody>
          <a:bodyPr wrap="square" rtlCol="0">
            <a:spAutoFit/>
          </a:bodyPr>
          <a:lstStyle/>
          <a:p>
            <a:r>
              <a:rPr lang="en-US" sz="1600" dirty="0"/>
              <a:t>35</a:t>
            </a:r>
          </a:p>
        </p:txBody>
      </p:sp>
      <p:sp>
        <p:nvSpPr>
          <p:cNvPr id="14" name="TextBox 13">
            <a:extLst>
              <a:ext uri="{FF2B5EF4-FFF2-40B4-BE49-F238E27FC236}">
                <a16:creationId xmlns:a16="http://schemas.microsoft.com/office/drawing/2014/main" xmlns="" id="{BF2C09CC-B16D-4015-A7E6-83E91FEF0E0C}"/>
              </a:ext>
            </a:extLst>
          </p:cNvPr>
          <p:cNvSpPr txBox="1"/>
          <p:nvPr/>
        </p:nvSpPr>
        <p:spPr>
          <a:xfrm>
            <a:off x="1542785" y="3275337"/>
            <a:ext cx="418214" cy="338554"/>
          </a:xfrm>
          <a:prstGeom prst="rect">
            <a:avLst/>
          </a:prstGeom>
          <a:noFill/>
        </p:spPr>
        <p:txBody>
          <a:bodyPr wrap="square" rtlCol="0">
            <a:spAutoFit/>
          </a:bodyPr>
          <a:lstStyle/>
          <a:p>
            <a:r>
              <a:rPr lang="en-US" sz="1600" dirty="0"/>
              <a:t>31</a:t>
            </a:r>
          </a:p>
        </p:txBody>
      </p:sp>
      <p:sp>
        <p:nvSpPr>
          <p:cNvPr id="15" name="TextBox 14">
            <a:extLst>
              <a:ext uri="{FF2B5EF4-FFF2-40B4-BE49-F238E27FC236}">
                <a16:creationId xmlns:a16="http://schemas.microsoft.com/office/drawing/2014/main" xmlns="" id="{519F24BC-9E73-4928-BB57-EB92869FAE43}"/>
              </a:ext>
            </a:extLst>
          </p:cNvPr>
          <p:cNvSpPr txBox="1"/>
          <p:nvPr/>
        </p:nvSpPr>
        <p:spPr>
          <a:xfrm>
            <a:off x="5321070" y="1252832"/>
            <a:ext cx="418214" cy="338554"/>
          </a:xfrm>
          <a:prstGeom prst="rect">
            <a:avLst/>
          </a:prstGeom>
          <a:noFill/>
        </p:spPr>
        <p:txBody>
          <a:bodyPr wrap="square" rtlCol="0">
            <a:spAutoFit/>
          </a:bodyPr>
          <a:lstStyle/>
          <a:p>
            <a:r>
              <a:rPr lang="en-US" sz="1600" dirty="0"/>
              <a:t>1</a:t>
            </a:r>
          </a:p>
        </p:txBody>
      </p:sp>
      <p:sp>
        <p:nvSpPr>
          <p:cNvPr id="16" name="TextBox 15">
            <a:extLst>
              <a:ext uri="{FF2B5EF4-FFF2-40B4-BE49-F238E27FC236}">
                <a16:creationId xmlns:a16="http://schemas.microsoft.com/office/drawing/2014/main" xmlns="" id="{5CB70D34-A053-477B-8D56-7B6095BD7687}"/>
              </a:ext>
            </a:extLst>
          </p:cNvPr>
          <p:cNvSpPr txBox="1"/>
          <p:nvPr/>
        </p:nvSpPr>
        <p:spPr>
          <a:xfrm>
            <a:off x="5920351" y="1663259"/>
            <a:ext cx="418214" cy="338554"/>
          </a:xfrm>
          <a:prstGeom prst="rect">
            <a:avLst/>
          </a:prstGeom>
          <a:noFill/>
        </p:spPr>
        <p:txBody>
          <a:bodyPr wrap="square" rtlCol="0">
            <a:spAutoFit/>
          </a:bodyPr>
          <a:lstStyle/>
          <a:p>
            <a:r>
              <a:rPr lang="en-US" sz="1600" dirty="0"/>
              <a:t>32</a:t>
            </a:r>
          </a:p>
        </p:txBody>
      </p:sp>
      <p:sp>
        <p:nvSpPr>
          <p:cNvPr id="17" name="TextBox 16">
            <a:extLst>
              <a:ext uri="{FF2B5EF4-FFF2-40B4-BE49-F238E27FC236}">
                <a16:creationId xmlns:a16="http://schemas.microsoft.com/office/drawing/2014/main" xmlns="" id="{24ED9AB2-C39B-42BC-A9CE-C006BD71AD6B}"/>
              </a:ext>
            </a:extLst>
          </p:cNvPr>
          <p:cNvSpPr txBox="1"/>
          <p:nvPr/>
        </p:nvSpPr>
        <p:spPr>
          <a:xfrm>
            <a:off x="5502137" y="2027213"/>
            <a:ext cx="418214" cy="338554"/>
          </a:xfrm>
          <a:prstGeom prst="rect">
            <a:avLst/>
          </a:prstGeom>
          <a:noFill/>
        </p:spPr>
        <p:txBody>
          <a:bodyPr wrap="square" rtlCol="0">
            <a:spAutoFit/>
          </a:bodyPr>
          <a:lstStyle/>
          <a:p>
            <a:r>
              <a:rPr lang="en-US" sz="1600" dirty="0"/>
              <a:t>15</a:t>
            </a:r>
          </a:p>
        </p:txBody>
      </p:sp>
      <p:sp>
        <p:nvSpPr>
          <p:cNvPr id="18" name="TextBox 17">
            <a:extLst>
              <a:ext uri="{FF2B5EF4-FFF2-40B4-BE49-F238E27FC236}">
                <a16:creationId xmlns:a16="http://schemas.microsoft.com/office/drawing/2014/main" xmlns="" id="{8F260E9A-B70A-4327-8071-1DBFCBF89964}"/>
              </a:ext>
            </a:extLst>
          </p:cNvPr>
          <p:cNvSpPr txBox="1"/>
          <p:nvPr/>
        </p:nvSpPr>
        <p:spPr>
          <a:xfrm>
            <a:off x="5624598" y="2385356"/>
            <a:ext cx="418214" cy="338554"/>
          </a:xfrm>
          <a:prstGeom prst="rect">
            <a:avLst/>
          </a:prstGeom>
          <a:noFill/>
        </p:spPr>
        <p:txBody>
          <a:bodyPr wrap="square" rtlCol="0">
            <a:spAutoFit/>
          </a:bodyPr>
          <a:lstStyle/>
          <a:p>
            <a:r>
              <a:rPr lang="en-US" sz="1600" dirty="0"/>
              <a:t>19</a:t>
            </a:r>
          </a:p>
        </p:txBody>
      </p:sp>
      <p:sp>
        <p:nvSpPr>
          <p:cNvPr id="19" name="TextBox 18">
            <a:extLst>
              <a:ext uri="{FF2B5EF4-FFF2-40B4-BE49-F238E27FC236}">
                <a16:creationId xmlns:a16="http://schemas.microsoft.com/office/drawing/2014/main" xmlns="" id="{0EFAEA95-6894-4C4A-8664-AAD846B0CFD5}"/>
              </a:ext>
            </a:extLst>
          </p:cNvPr>
          <p:cNvSpPr txBox="1"/>
          <p:nvPr/>
        </p:nvSpPr>
        <p:spPr>
          <a:xfrm>
            <a:off x="5293030" y="2798242"/>
            <a:ext cx="418214" cy="338554"/>
          </a:xfrm>
          <a:prstGeom prst="rect">
            <a:avLst/>
          </a:prstGeom>
          <a:noFill/>
        </p:spPr>
        <p:txBody>
          <a:bodyPr wrap="square" rtlCol="0">
            <a:spAutoFit/>
          </a:bodyPr>
          <a:lstStyle/>
          <a:p>
            <a:r>
              <a:rPr lang="en-US" sz="1600" dirty="0"/>
              <a:t>1</a:t>
            </a:r>
          </a:p>
        </p:txBody>
      </p:sp>
      <p:sp>
        <p:nvSpPr>
          <p:cNvPr id="20" name="TextBox 19">
            <a:extLst>
              <a:ext uri="{FF2B5EF4-FFF2-40B4-BE49-F238E27FC236}">
                <a16:creationId xmlns:a16="http://schemas.microsoft.com/office/drawing/2014/main" xmlns="" id="{28B339F2-FD09-4DA5-9E6D-7A4D1A5C8896}"/>
              </a:ext>
            </a:extLst>
          </p:cNvPr>
          <p:cNvSpPr txBox="1"/>
          <p:nvPr/>
        </p:nvSpPr>
        <p:spPr>
          <a:xfrm>
            <a:off x="0" y="3245997"/>
            <a:ext cx="841031" cy="507831"/>
          </a:xfrm>
          <a:prstGeom prst="rect">
            <a:avLst/>
          </a:prstGeom>
          <a:solidFill>
            <a:schemeClr val="bg1"/>
          </a:solidFill>
        </p:spPr>
        <p:txBody>
          <a:bodyPr wrap="square" rtlCol="0">
            <a:spAutoFit/>
          </a:bodyPr>
          <a:lstStyle/>
          <a:p>
            <a:r>
              <a:rPr lang="en-US" sz="900" dirty="0"/>
              <a:t>Keeping up to date with the profession   </a:t>
            </a:r>
          </a:p>
        </p:txBody>
      </p:sp>
      <p:sp>
        <p:nvSpPr>
          <p:cNvPr id="21" name="TextBox 20">
            <a:extLst>
              <a:ext uri="{FF2B5EF4-FFF2-40B4-BE49-F238E27FC236}">
                <a16:creationId xmlns:a16="http://schemas.microsoft.com/office/drawing/2014/main" xmlns="" id="{BF254ABD-252C-4750-9DF9-D581EAF6EFF0}"/>
              </a:ext>
            </a:extLst>
          </p:cNvPr>
          <p:cNvSpPr txBox="1"/>
          <p:nvPr/>
        </p:nvSpPr>
        <p:spPr>
          <a:xfrm>
            <a:off x="4410664" y="1902818"/>
            <a:ext cx="841031" cy="507831"/>
          </a:xfrm>
          <a:prstGeom prst="rect">
            <a:avLst/>
          </a:prstGeom>
          <a:solidFill>
            <a:schemeClr val="bg1"/>
          </a:solidFill>
        </p:spPr>
        <p:txBody>
          <a:bodyPr wrap="square" rtlCol="0">
            <a:spAutoFit/>
          </a:bodyPr>
          <a:lstStyle/>
          <a:p>
            <a:r>
              <a:rPr lang="en-US" sz="900" dirty="0"/>
              <a:t>Opportunity to serve the profession   </a:t>
            </a:r>
          </a:p>
        </p:txBody>
      </p:sp>
      <p:sp>
        <p:nvSpPr>
          <p:cNvPr id="22" name="TextBox 21">
            <a:extLst>
              <a:ext uri="{FF2B5EF4-FFF2-40B4-BE49-F238E27FC236}">
                <a16:creationId xmlns:a16="http://schemas.microsoft.com/office/drawing/2014/main" xmlns="" id="{69EDFA28-8995-40BD-A369-5C0C4C289DDE}"/>
              </a:ext>
            </a:extLst>
          </p:cNvPr>
          <p:cNvSpPr txBox="1"/>
          <p:nvPr/>
        </p:nvSpPr>
        <p:spPr>
          <a:xfrm>
            <a:off x="5543904" y="3762692"/>
            <a:ext cx="3362636" cy="523220"/>
          </a:xfrm>
          <a:prstGeom prst="rect">
            <a:avLst/>
          </a:prstGeom>
          <a:solidFill>
            <a:schemeClr val="accent4">
              <a:lumMod val="40000"/>
              <a:lumOff val="60000"/>
            </a:schemeClr>
          </a:solidFill>
        </p:spPr>
        <p:txBody>
          <a:bodyPr wrap="square" rtlCol="0">
            <a:spAutoFit/>
          </a:bodyPr>
          <a:lstStyle/>
          <a:p>
            <a:r>
              <a:rPr lang="en-US" sz="1400" b="1" dirty="0"/>
              <a:t>Other Response (1)</a:t>
            </a:r>
          </a:p>
          <a:p>
            <a:pPr marL="285750" indent="-285750">
              <a:buFont typeface="Arial" panose="020B0604020202020204" pitchFamily="34" charset="0"/>
              <a:buChar char="•"/>
            </a:pPr>
            <a:r>
              <a:rPr lang="en-US" sz="1400" dirty="0"/>
              <a:t>Interesting Programs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333380"/>
            <a:ext cx="8229600" cy="510135"/>
          </a:xfrm>
        </p:spPr>
        <p:txBody>
          <a:bodyPr>
            <a:noAutofit/>
          </a:bodyPr>
          <a:lstStyle/>
          <a:p>
            <a:r>
              <a:rPr sz="1600" dirty="0"/>
              <a:t>Q14: NJ SOPHE currently maintains an active Facebook page. Which of the following other social media platforms would you like to see NJ SOPHE start using? (Please check all that apply)</a:t>
            </a:r>
          </a:p>
        </p:txBody>
      </p:sp>
      <p:sp>
        <p:nvSpPr>
          <p:cNvPr id="3" name="Content Placeholder 2"/>
          <p:cNvSpPr>
            <a:spLocks noGrp="1"/>
          </p:cNvSpPr>
          <p:nvPr>
            <p:ph idx="1"/>
          </p:nvPr>
        </p:nvSpPr>
        <p:spPr>
          <a:xfrm>
            <a:off x="115136" y="797287"/>
            <a:ext cx="5332506" cy="249144"/>
          </a:xfrm>
        </p:spPr>
        <p:txBody>
          <a:bodyPr/>
          <a:lstStyle/>
          <a:p>
            <a:r>
              <a:t>Answered: 73    Skipped: 0</a:t>
            </a:r>
          </a:p>
        </p:txBody>
      </p:sp>
      <p:pic>
        <p:nvPicPr>
          <p:cNvPr id="4" name="Picture 3" descr="chart2653130710.png"/>
          <p:cNvPicPr>
            <a:picLocks noChangeAspect="1"/>
          </p:cNvPicPr>
          <p:nvPr/>
        </p:nvPicPr>
        <p:blipFill>
          <a:blip r:embed="rId3"/>
          <a:stretch>
            <a:fillRect/>
          </a:stretch>
        </p:blipFill>
        <p:spPr>
          <a:xfrm>
            <a:off x="231513" y="1147542"/>
            <a:ext cx="5388428" cy="3719285"/>
          </a:xfrm>
          <a:prstGeom prst="rect">
            <a:avLst/>
          </a:prstGeom>
        </p:spPr>
      </p:pic>
      <p:sp>
        <p:nvSpPr>
          <p:cNvPr id="5" name="TextBox 4">
            <a:extLst>
              <a:ext uri="{FF2B5EF4-FFF2-40B4-BE49-F238E27FC236}">
                <a16:creationId xmlns:a16="http://schemas.microsoft.com/office/drawing/2014/main" xmlns="" id="{6FB52113-4382-4DA2-AC78-8A1F16C81743}"/>
              </a:ext>
            </a:extLst>
          </p:cNvPr>
          <p:cNvSpPr txBox="1"/>
          <p:nvPr/>
        </p:nvSpPr>
        <p:spPr>
          <a:xfrm>
            <a:off x="2174359" y="1277721"/>
            <a:ext cx="418214" cy="338554"/>
          </a:xfrm>
          <a:prstGeom prst="rect">
            <a:avLst/>
          </a:prstGeom>
          <a:noFill/>
        </p:spPr>
        <p:txBody>
          <a:bodyPr wrap="square" rtlCol="0">
            <a:spAutoFit/>
          </a:bodyPr>
          <a:lstStyle/>
          <a:p>
            <a:r>
              <a:rPr lang="en-US" sz="1600" dirty="0"/>
              <a:t>37</a:t>
            </a:r>
          </a:p>
        </p:txBody>
      </p:sp>
      <p:sp>
        <p:nvSpPr>
          <p:cNvPr id="6" name="TextBox 5">
            <a:extLst>
              <a:ext uri="{FF2B5EF4-FFF2-40B4-BE49-F238E27FC236}">
                <a16:creationId xmlns:a16="http://schemas.microsoft.com/office/drawing/2014/main" xmlns="" id="{A6F7F882-744E-4EB9-A08E-8ADECFC1C6DB}"/>
              </a:ext>
            </a:extLst>
          </p:cNvPr>
          <p:cNvSpPr txBox="1"/>
          <p:nvPr/>
        </p:nvSpPr>
        <p:spPr>
          <a:xfrm>
            <a:off x="2461122" y="1807598"/>
            <a:ext cx="418214" cy="338554"/>
          </a:xfrm>
          <a:prstGeom prst="rect">
            <a:avLst/>
          </a:prstGeom>
          <a:noFill/>
        </p:spPr>
        <p:txBody>
          <a:bodyPr wrap="square" rtlCol="0">
            <a:spAutoFit/>
          </a:bodyPr>
          <a:lstStyle/>
          <a:p>
            <a:r>
              <a:rPr lang="en-US" sz="1600" dirty="0"/>
              <a:t>44</a:t>
            </a:r>
          </a:p>
        </p:txBody>
      </p:sp>
      <p:sp>
        <p:nvSpPr>
          <p:cNvPr id="7" name="TextBox 6">
            <a:extLst>
              <a:ext uri="{FF2B5EF4-FFF2-40B4-BE49-F238E27FC236}">
                <a16:creationId xmlns:a16="http://schemas.microsoft.com/office/drawing/2014/main" xmlns="" id="{A36B951B-F4BA-4B08-B543-A18105470CF6}"/>
              </a:ext>
            </a:extLst>
          </p:cNvPr>
          <p:cNvSpPr txBox="1"/>
          <p:nvPr/>
        </p:nvSpPr>
        <p:spPr>
          <a:xfrm>
            <a:off x="1337931" y="2327938"/>
            <a:ext cx="418214" cy="338554"/>
          </a:xfrm>
          <a:prstGeom prst="rect">
            <a:avLst/>
          </a:prstGeom>
          <a:noFill/>
        </p:spPr>
        <p:txBody>
          <a:bodyPr wrap="square" rtlCol="0">
            <a:spAutoFit/>
          </a:bodyPr>
          <a:lstStyle/>
          <a:p>
            <a:r>
              <a:rPr lang="en-US" sz="1600" dirty="0"/>
              <a:t>10</a:t>
            </a:r>
          </a:p>
        </p:txBody>
      </p:sp>
      <p:sp>
        <p:nvSpPr>
          <p:cNvPr id="8" name="TextBox 7">
            <a:extLst>
              <a:ext uri="{FF2B5EF4-FFF2-40B4-BE49-F238E27FC236}">
                <a16:creationId xmlns:a16="http://schemas.microsoft.com/office/drawing/2014/main" xmlns="" id="{FA552D02-61B2-43E0-B3F8-B1025AD159A6}"/>
              </a:ext>
            </a:extLst>
          </p:cNvPr>
          <p:cNvSpPr txBox="1"/>
          <p:nvPr/>
        </p:nvSpPr>
        <p:spPr>
          <a:xfrm>
            <a:off x="1254644" y="2879335"/>
            <a:ext cx="418214" cy="338554"/>
          </a:xfrm>
          <a:prstGeom prst="rect">
            <a:avLst/>
          </a:prstGeom>
          <a:noFill/>
        </p:spPr>
        <p:txBody>
          <a:bodyPr wrap="square" rtlCol="0">
            <a:spAutoFit/>
          </a:bodyPr>
          <a:lstStyle/>
          <a:p>
            <a:r>
              <a:rPr lang="en-US" sz="1600" dirty="0"/>
              <a:t>4</a:t>
            </a:r>
          </a:p>
        </p:txBody>
      </p:sp>
      <p:sp>
        <p:nvSpPr>
          <p:cNvPr id="9" name="TextBox 8">
            <a:extLst>
              <a:ext uri="{FF2B5EF4-FFF2-40B4-BE49-F238E27FC236}">
                <a16:creationId xmlns:a16="http://schemas.microsoft.com/office/drawing/2014/main" xmlns="" id="{8411BC97-1E7A-4934-B037-CB6EBCB681BA}"/>
              </a:ext>
            </a:extLst>
          </p:cNvPr>
          <p:cNvSpPr txBox="1"/>
          <p:nvPr/>
        </p:nvSpPr>
        <p:spPr>
          <a:xfrm>
            <a:off x="1288312" y="3422614"/>
            <a:ext cx="418214" cy="338554"/>
          </a:xfrm>
          <a:prstGeom prst="rect">
            <a:avLst/>
          </a:prstGeom>
          <a:noFill/>
        </p:spPr>
        <p:txBody>
          <a:bodyPr wrap="square" rtlCol="0">
            <a:spAutoFit/>
          </a:bodyPr>
          <a:lstStyle/>
          <a:p>
            <a:r>
              <a:rPr lang="en-US" sz="1600" dirty="0"/>
              <a:t>8</a:t>
            </a:r>
          </a:p>
        </p:txBody>
      </p:sp>
      <p:sp>
        <p:nvSpPr>
          <p:cNvPr id="10" name="TextBox 9">
            <a:extLst>
              <a:ext uri="{FF2B5EF4-FFF2-40B4-BE49-F238E27FC236}">
                <a16:creationId xmlns:a16="http://schemas.microsoft.com/office/drawing/2014/main" xmlns="" id="{A3841054-33AC-4B09-8880-610F81691622}"/>
              </a:ext>
            </a:extLst>
          </p:cNvPr>
          <p:cNvSpPr txBox="1"/>
          <p:nvPr/>
        </p:nvSpPr>
        <p:spPr>
          <a:xfrm>
            <a:off x="1398183" y="3995958"/>
            <a:ext cx="418214" cy="338554"/>
          </a:xfrm>
          <a:prstGeom prst="rect">
            <a:avLst/>
          </a:prstGeom>
          <a:noFill/>
        </p:spPr>
        <p:txBody>
          <a:bodyPr wrap="square" rtlCol="0">
            <a:spAutoFit/>
          </a:bodyPr>
          <a:lstStyle/>
          <a:p>
            <a:r>
              <a:rPr lang="en-US" sz="1600" dirty="0"/>
              <a:t>3</a:t>
            </a:r>
          </a:p>
        </p:txBody>
      </p:sp>
      <p:sp>
        <p:nvSpPr>
          <p:cNvPr id="11" name="TextBox 10">
            <a:extLst>
              <a:ext uri="{FF2B5EF4-FFF2-40B4-BE49-F238E27FC236}">
                <a16:creationId xmlns:a16="http://schemas.microsoft.com/office/drawing/2014/main" xmlns="" id="{79A5DA85-2E35-48BF-B247-4474D06CC684}"/>
              </a:ext>
            </a:extLst>
          </p:cNvPr>
          <p:cNvSpPr txBox="1"/>
          <p:nvPr/>
        </p:nvSpPr>
        <p:spPr>
          <a:xfrm>
            <a:off x="5549851" y="3422614"/>
            <a:ext cx="3362636" cy="954107"/>
          </a:xfrm>
          <a:prstGeom prst="rect">
            <a:avLst/>
          </a:prstGeom>
          <a:solidFill>
            <a:schemeClr val="accent4">
              <a:lumMod val="40000"/>
              <a:lumOff val="60000"/>
            </a:schemeClr>
          </a:solidFill>
        </p:spPr>
        <p:txBody>
          <a:bodyPr wrap="square" rtlCol="0">
            <a:spAutoFit/>
          </a:bodyPr>
          <a:lstStyle/>
          <a:p>
            <a:r>
              <a:rPr lang="en-US" sz="1400" b="1" dirty="0"/>
              <a:t>Other Response (3)</a:t>
            </a:r>
          </a:p>
          <a:p>
            <a:pPr marL="285750" indent="-285750">
              <a:buFont typeface="Arial" panose="020B0604020202020204" pitchFamily="34" charset="0"/>
              <a:buChar char="•"/>
            </a:pPr>
            <a:r>
              <a:rPr lang="en-US" sz="1400" dirty="0"/>
              <a:t>Not an active user/don’t have time to use (2)</a:t>
            </a:r>
          </a:p>
          <a:p>
            <a:pPr marL="285750" indent="-285750">
              <a:buFont typeface="Arial" panose="020B0604020202020204" pitchFamily="34" charset="0"/>
              <a:buChar char="•"/>
            </a:pPr>
            <a:r>
              <a:rPr lang="en-US" sz="1400" dirty="0"/>
              <a:t>Unsure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Please indicate your time preference for NJ SOPHE social/networking events: (Select all that apply)</a:t>
            </a:r>
          </a:p>
        </p:txBody>
      </p:sp>
      <p:sp>
        <p:nvSpPr>
          <p:cNvPr id="3" name="Content Placeholder 2"/>
          <p:cNvSpPr>
            <a:spLocks noGrp="1"/>
          </p:cNvSpPr>
          <p:nvPr>
            <p:ph idx="1"/>
          </p:nvPr>
        </p:nvSpPr>
        <p:spPr/>
        <p:txBody>
          <a:bodyPr/>
          <a:lstStyle/>
          <a:p>
            <a:r>
              <a:t>Answered: 73    Skipped: 0</a:t>
            </a:r>
          </a:p>
        </p:txBody>
      </p:sp>
      <p:pic>
        <p:nvPicPr>
          <p:cNvPr id="4" name="Picture 3" descr="chart2653130770.png"/>
          <p:cNvPicPr>
            <a:picLocks noChangeAspect="1"/>
          </p:cNvPicPr>
          <p:nvPr/>
        </p:nvPicPr>
        <p:blipFill>
          <a:blip r:embed="rId3"/>
          <a:stretch>
            <a:fillRect/>
          </a:stretch>
        </p:blipFill>
        <p:spPr>
          <a:xfrm>
            <a:off x="1049658" y="1090834"/>
            <a:ext cx="5388428" cy="3719285"/>
          </a:xfrm>
          <a:prstGeom prst="rect">
            <a:avLst/>
          </a:prstGeom>
        </p:spPr>
      </p:pic>
      <p:sp>
        <p:nvSpPr>
          <p:cNvPr id="5" name="TextBox 4">
            <a:extLst>
              <a:ext uri="{FF2B5EF4-FFF2-40B4-BE49-F238E27FC236}">
                <a16:creationId xmlns:a16="http://schemas.microsoft.com/office/drawing/2014/main" xmlns="" id="{1D834BFA-8670-40AD-BC82-505ADC31C192}"/>
              </a:ext>
            </a:extLst>
          </p:cNvPr>
          <p:cNvSpPr txBox="1"/>
          <p:nvPr/>
        </p:nvSpPr>
        <p:spPr>
          <a:xfrm>
            <a:off x="2989522" y="1194806"/>
            <a:ext cx="418214" cy="338554"/>
          </a:xfrm>
          <a:prstGeom prst="rect">
            <a:avLst/>
          </a:prstGeom>
          <a:noFill/>
        </p:spPr>
        <p:txBody>
          <a:bodyPr wrap="square" rtlCol="0">
            <a:spAutoFit/>
          </a:bodyPr>
          <a:lstStyle/>
          <a:p>
            <a:r>
              <a:rPr lang="en-US" sz="1600" dirty="0"/>
              <a:t>38</a:t>
            </a:r>
          </a:p>
        </p:txBody>
      </p:sp>
      <p:sp>
        <p:nvSpPr>
          <p:cNvPr id="6" name="TextBox 5">
            <a:extLst>
              <a:ext uri="{FF2B5EF4-FFF2-40B4-BE49-F238E27FC236}">
                <a16:creationId xmlns:a16="http://schemas.microsoft.com/office/drawing/2014/main" xmlns="" id="{D5C28B07-7532-4730-888A-F2E81520E18A}"/>
              </a:ext>
            </a:extLst>
          </p:cNvPr>
          <p:cNvSpPr txBox="1"/>
          <p:nvPr/>
        </p:nvSpPr>
        <p:spPr>
          <a:xfrm>
            <a:off x="2631559" y="1731172"/>
            <a:ext cx="418214" cy="338554"/>
          </a:xfrm>
          <a:prstGeom prst="rect">
            <a:avLst/>
          </a:prstGeom>
          <a:noFill/>
        </p:spPr>
        <p:txBody>
          <a:bodyPr wrap="square" rtlCol="0">
            <a:spAutoFit/>
          </a:bodyPr>
          <a:lstStyle/>
          <a:p>
            <a:r>
              <a:rPr lang="en-US" sz="1600" dirty="0"/>
              <a:t>26</a:t>
            </a:r>
          </a:p>
        </p:txBody>
      </p:sp>
      <p:sp>
        <p:nvSpPr>
          <p:cNvPr id="7" name="TextBox 6">
            <a:extLst>
              <a:ext uri="{FF2B5EF4-FFF2-40B4-BE49-F238E27FC236}">
                <a16:creationId xmlns:a16="http://schemas.microsoft.com/office/drawing/2014/main" xmlns="" id="{538BF7DF-8023-4463-BBFD-BE073524902F}"/>
              </a:ext>
            </a:extLst>
          </p:cNvPr>
          <p:cNvSpPr txBox="1"/>
          <p:nvPr/>
        </p:nvSpPr>
        <p:spPr>
          <a:xfrm>
            <a:off x="2399418" y="2266630"/>
            <a:ext cx="418214" cy="338554"/>
          </a:xfrm>
          <a:prstGeom prst="rect">
            <a:avLst/>
          </a:prstGeom>
          <a:noFill/>
        </p:spPr>
        <p:txBody>
          <a:bodyPr wrap="square" rtlCol="0">
            <a:spAutoFit/>
          </a:bodyPr>
          <a:lstStyle/>
          <a:p>
            <a:r>
              <a:rPr lang="en-US" sz="1600" dirty="0"/>
              <a:t>18</a:t>
            </a:r>
          </a:p>
        </p:txBody>
      </p:sp>
      <p:sp>
        <p:nvSpPr>
          <p:cNvPr id="8" name="TextBox 7">
            <a:extLst>
              <a:ext uri="{FF2B5EF4-FFF2-40B4-BE49-F238E27FC236}">
                <a16:creationId xmlns:a16="http://schemas.microsoft.com/office/drawing/2014/main" xmlns="" id="{211374CF-C63B-4172-BDB6-E6BF5442AF27}"/>
              </a:ext>
            </a:extLst>
          </p:cNvPr>
          <p:cNvSpPr txBox="1"/>
          <p:nvPr/>
        </p:nvSpPr>
        <p:spPr>
          <a:xfrm>
            <a:off x="3049773" y="2781199"/>
            <a:ext cx="418214" cy="338554"/>
          </a:xfrm>
          <a:prstGeom prst="rect">
            <a:avLst/>
          </a:prstGeom>
          <a:noFill/>
        </p:spPr>
        <p:txBody>
          <a:bodyPr wrap="square" rtlCol="0">
            <a:spAutoFit/>
          </a:bodyPr>
          <a:lstStyle/>
          <a:p>
            <a:r>
              <a:rPr lang="en-US" sz="1600" dirty="0"/>
              <a:t>38</a:t>
            </a:r>
          </a:p>
        </p:txBody>
      </p:sp>
      <p:sp>
        <p:nvSpPr>
          <p:cNvPr id="9" name="TextBox 8">
            <a:extLst>
              <a:ext uri="{FF2B5EF4-FFF2-40B4-BE49-F238E27FC236}">
                <a16:creationId xmlns:a16="http://schemas.microsoft.com/office/drawing/2014/main" xmlns="" id="{04F0E127-A930-444E-BC88-D666A39E5207}"/>
              </a:ext>
            </a:extLst>
          </p:cNvPr>
          <p:cNvSpPr txBox="1"/>
          <p:nvPr/>
        </p:nvSpPr>
        <p:spPr>
          <a:xfrm>
            <a:off x="2154867" y="3355302"/>
            <a:ext cx="418214" cy="338554"/>
          </a:xfrm>
          <a:prstGeom prst="rect">
            <a:avLst/>
          </a:prstGeom>
          <a:noFill/>
        </p:spPr>
        <p:txBody>
          <a:bodyPr wrap="square" rtlCol="0">
            <a:spAutoFit/>
          </a:bodyPr>
          <a:lstStyle/>
          <a:p>
            <a:r>
              <a:rPr lang="en-US" sz="1600" dirty="0"/>
              <a:t>9</a:t>
            </a:r>
          </a:p>
        </p:txBody>
      </p:sp>
      <p:sp>
        <p:nvSpPr>
          <p:cNvPr id="10" name="TextBox 9">
            <a:extLst>
              <a:ext uri="{FF2B5EF4-FFF2-40B4-BE49-F238E27FC236}">
                <a16:creationId xmlns:a16="http://schemas.microsoft.com/office/drawing/2014/main" xmlns="" id="{60824BB4-BEEE-4138-8D36-19149DA8CC03}"/>
              </a:ext>
            </a:extLst>
          </p:cNvPr>
          <p:cNvSpPr txBox="1"/>
          <p:nvPr/>
        </p:nvSpPr>
        <p:spPr>
          <a:xfrm>
            <a:off x="1190847" y="2781199"/>
            <a:ext cx="878957" cy="461665"/>
          </a:xfrm>
          <a:prstGeom prst="rect">
            <a:avLst/>
          </a:prstGeom>
          <a:solidFill>
            <a:schemeClr val="bg1"/>
          </a:solidFill>
        </p:spPr>
        <p:txBody>
          <a:bodyPr wrap="square" rtlCol="0">
            <a:spAutoFit/>
          </a:bodyPr>
          <a:lstStyle/>
          <a:p>
            <a:r>
              <a:rPr lang="en-US" sz="800" dirty="0"/>
              <a:t>Happy Hour Following Annual Meeting</a:t>
            </a:r>
          </a:p>
        </p:txBody>
      </p:sp>
      <p:sp>
        <p:nvSpPr>
          <p:cNvPr id="11" name="TextBox 10">
            <a:extLst>
              <a:ext uri="{FF2B5EF4-FFF2-40B4-BE49-F238E27FC236}">
                <a16:creationId xmlns:a16="http://schemas.microsoft.com/office/drawing/2014/main" xmlns="" id="{CECF18CD-D707-4FA2-94B1-C5B773D5BD3B}"/>
              </a:ext>
            </a:extLst>
          </p:cNvPr>
          <p:cNvSpPr txBox="1"/>
          <p:nvPr/>
        </p:nvSpPr>
        <p:spPr>
          <a:xfrm>
            <a:off x="1049658" y="3264409"/>
            <a:ext cx="1012463" cy="461665"/>
          </a:xfrm>
          <a:prstGeom prst="rect">
            <a:avLst/>
          </a:prstGeom>
          <a:solidFill>
            <a:schemeClr val="bg1"/>
          </a:solidFill>
        </p:spPr>
        <p:txBody>
          <a:bodyPr wrap="square" rtlCol="0">
            <a:spAutoFit/>
          </a:bodyPr>
          <a:lstStyle/>
          <a:p>
            <a:r>
              <a:rPr lang="en-US" sz="800" dirty="0"/>
              <a:t>I do not usually  participate in networking events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6" y="360338"/>
            <a:ext cx="8229600" cy="524312"/>
          </a:xfrm>
        </p:spPr>
        <p:txBody>
          <a:bodyPr>
            <a:normAutofit fontScale="90000"/>
          </a:bodyPr>
          <a:lstStyle/>
          <a:p>
            <a:r>
              <a:rPr dirty="0"/>
              <a:t>Q18: NJ SOPHE relies on volunteers to serve on its board and committees. If you haven’t been involved what could persuade you to participate?</a:t>
            </a:r>
          </a:p>
        </p:txBody>
      </p:sp>
      <p:sp>
        <p:nvSpPr>
          <p:cNvPr id="3" name="Content Placeholder 2"/>
          <p:cNvSpPr>
            <a:spLocks noGrp="1"/>
          </p:cNvSpPr>
          <p:nvPr>
            <p:ph idx="1"/>
          </p:nvPr>
        </p:nvSpPr>
        <p:spPr>
          <a:xfrm>
            <a:off x="115136" y="871715"/>
            <a:ext cx="5332506" cy="249144"/>
          </a:xfrm>
        </p:spPr>
        <p:txBody>
          <a:bodyPr/>
          <a:lstStyle/>
          <a:p>
            <a:r>
              <a:t>Answered: 73    Skipped: 0</a:t>
            </a:r>
          </a:p>
        </p:txBody>
      </p:sp>
      <p:pic>
        <p:nvPicPr>
          <p:cNvPr id="4" name="Picture 3" descr="chart2653130850.png"/>
          <p:cNvPicPr>
            <a:picLocks noChangeAspect="1"/>
          </p:cNvPicPr>
          <p:nvPr/>
        </p:nvPicPr>
        <p:blipFill>
          <a:blip r:embed="rId3"/>
          <a:stretch>
            <a:fillRect/>
          </a:stretch>
        </p:blipFill>
        <p:spPr>
          <a:xfrm>
            <a:off x="87175" y="1355919"/>
            <a:ext cx="4754183" cy="2000919"/>
          </a:xfrm>
          <a:prstGeom prst="rect">
            <a:avLst/>
          </a:prstGeom>
        </p:spPr>
      </p:pic>
      <p:sp>
        <p:nvSpPr>
          <p:cNvPr id="5" name="TextBox 4">
            <a:extLst>
              <a:ext uri="{FF2B5EF4-FFF2-40B4-BE49-F238E27FC236}">
                <a16:creationId xmlns:a16="http://schemas.microsoft.com/office/drawing/2014/main" xmlns="" id="{CFAFF6E2-C35E-4FFD-807B-EDD1A363A420}"/>
              </a:ext>
            </a:extLst>
          </p:cNvPr>
          <p:cNvSpPr txBox="1"/>
          <p:nvPr/>
        </p:nvSpPr>
        <p:spPr>
          <a:xfrm>
            <a:off x="1642732" y="1572066"/>
            <a:ext cx="418214" cy="338554"/>
          </a:xfrm>
          <a:prstGeom prst="rect">
            <a:avLst/>
          </a:prstGeom>
          <a:noFill/>
        </p:spPr>
        <p:txBody>
          <a:bodyPr wrap="square" rtlCol="0">
            <a:spAutoFit/>
          </a:bodyPr>
          <a:lstStyle/>
          <a:p>
            <a:r>
              <a:rPr lang="en-US" sz="1600" dirty="0"/>
              <a:t>32</a:t>
            </a:r>
          </a:p>
        </p:txBody>
      </p:sp>
      <p:sp>
        <p:nvSpPr>
          <p:cNvPr id="6" name="TextBox 5">
            <a:extLst>
              <a:ext uri="{FF2B5EF4-FFF2-40B4-BE49-F238E27FC236}">
                <a16:creationId xmlns:a16="http://schemas.microsoft.com/office/drawing/2014/main" xmlns="" id="{201196C0-EBF4-429F-B2D3-980A5D943426}"/>
              </a:ext>
            </a:extLst>
          </p:cNvPr>
          <p:cNvSpPr txBox="1"/>
          <p:nvPr/>
        </p:nvSpPr>
        <p:spPr>
          <a:xfrm>
            <a:off x="1940443" y="2385724"/>
            <a:ext cx="418214" cy="338554"/>
          </a:xfrm>
          <a:prstGeom prst="rect">
            <a:avLst/>
          </a:prstGeom>
          <a:noFill/>
        </p:spPr>
        <p:txBody>
          <a:bodyPr wrap="square" rtlCol="0">
            <a:spAutoFit/>
          </a:bodyPr>
          <a:lstStyle/>
          <a:p>
            <a:r>
              <a:rPr lang="en-US" sz="1600" dirty="0"/>
              <a:t>41</a:t>
            </a:r>
          </a:p>
        </p:txBody>
      </p:sp>
      <p:sp>
        <p:nvSpPr>
          <p:cNvPr id="7" name="TextBox 6">
            <a:extLst>
              <a:ext uri="{FF2B5EF4-FFF2-40B4-BE49-F238E27FC236}">
                <a16:creationId xmlns:a16="http://schemas.microsoft.com/office/drawing/2014/main" xmlns="" id="{A5C6B9E7-B502-4E83-B504-B77EE6A5487A}"/>
              </a:ext>
            </a:extLst>
          </p:cNvPr>
          <p:cNvSpPr txBox="1"/>
          <p:nvPr/>
        </p:nvSpPr>
        <p:spPr>
          <a:xfrm>
            <a:off x="87175" y="1618623"/>
            <a:ext cx="868377" cy="461665"/>
          </a:xfrm>
          <a:prstGeom prst="rect">
            <a:avLst/>
          </a:prstGeom>
          <a:solidFill>
            <a:schemeClr val="bg1"/>
          </a:solidFill>
        </p:spPr>
        <p:txBody>
          <a:bodyPr wrap="square" rtlCol="0">
            <a:spAutoFit/>
          </a:bodyPr>
          <a:lstStyle/>
          <a:p>
            <a:r>
              <a:rPr lang="en-US" sz="800" dirty="0"/>
              <a:t>I have served on a Board or Committee</a:t>
            </a:r>
          </a:p>
        </p:txBody>
      </p:sp>
      <p:sp>
        <p:nvSpPr>
          <p:cNvPr id="8" name="TextBox 7">
            <a:extLst>
              <a:ext uri="{FF2B5EF4-FFF2-40B4-BE49-F238E27FC236}">
                <a16:creationId xmlns:a16="http://schemas.microsoft.com/office/drawing/2014/main" xmlns="" id="{86E42B3A-07DB-4160-827C-0951D9114981}"/>
              </a:ext>
            </a:extLst>
          </p:cNvPr>
          <p:cNvSpPr txBox="1"/>
          <p:nvPr/>
        </p:nvSpPr>
        <p:spPr>
          <a:xfrm>
            <a:off x="115136" y="2406538"/>
            <a:ext cx="868377" cy="461665"/>
          </a:xfrm>
          <a:prstGeom prst="rect">
            <a:avLst/>
          </a:prstGeom>
          <a:solidFill>
            <a:schemeClr val="bg1"/>
          </a:solidFill>
        </p:spPr>
        <p:txBody>
          <a:bodyPr wrap="square" rtlCol="0">
            <a:spAutoFit/>
          </a:bodyPr>
          <a:lstStyle/>
          <a:p>
            <a:r>
              <a:rPr lang="en-US" sz="800" dirty="0"/>
              <a:t>What would persuade you to get involved?</a:t>
            </a:r>
          </a:p>
        </p:txBody>
      </p:sp>
      <p:graphicFrame>
        <p:nvGraphicFramePr>
          <p:cNvPr id="9" name="Content Placeholder 3">
            <a:extLst>
              <a:ext uri="{FF2B5EF4-FFF2-40B4-BE49-F238E27FC236}">
                <a16:creationId xmlns:a16="http://schemas.microsoft.com/office/drawing/2014/main" xmlns="" id="{C78B7A68-2C06-40D1-803C-6F0859F4D486}"/>
              </a:ext>
            </a:extLst>
          </p:cNvPr>
          <p:cNvGraphicFramePr>
            <a:graphicFrameLocks/>
          </p:cNvGraphicFramePr>
          <p:nvPr>
            <p:extLst>
              <p:ext uri="{D42A27DB-BD31-4B8C-83A1-F6EECF244321}">
                <p14:modId xmlns:p14="http://schemas.microsoft.com/office/powerpoint/2010/main" val="1973336991"/>
              </p:ext>
            </p:extLst>
          </p:nvPr>
        </p:nvGraphicFramePr>
        <p:xfrm>
          <a:off x="4085802" y="891490"/>
          <a:ext cx="4943062" cy="4135120"/>
        </p:xfrm>
        <a:graphic>
          <a:graphicData uri="http://schemas.openxmlformats.org/drawingml/2006/table">
            <a:tbl>
              <a:tblPr firstRow="1" bandRow="1">
                <a:tableStyleId>{00A15C55-8517-42AA-B614-E9B94910E393}</a:tableStyleId>
              </a:tblPr>
              <a:tblGrid>
                <a:gridCol w="3854764">
                  <a:extLst>
                    <a:ext uri="{9D8B030D-6E8A-4147-A177-3AD203B41FA5}">
                      <a16:colId xmlns:a16="http://schemas.microsoft.com/office/drawing/2014/main" xmlns="" val="1647772559"/>
                    </a:ext>
                  </a:extLst>
                </a:gridCol>
                <a:gridCol w="1088298">
                  <a:extLst>
                    <a:ext uri="{9D8B030D-6E8A-4147-A177-3AD203B41FA5}">
                      <a16:colId xmlns:a16="http://schemas.microsoft.com/office/drawing/2014/main" xmlns="" val="297314963"/>
                    </a:ext>
                  </a:extLst>
                </a:gridCol>
              </a:tblGrid>
              <a:tr h="370840">
                <a:tc>
                  <a:txBody>
                    <a:bodyPr/>
                    <a:lstStyle/>
                    <a:p>
                      <a:pPr algn="ctr"/>
                      <a:r>
                        <a:rPr lang="en-US" sz="1200" dirty="0"/>
                        <a:t>Item</a:t>
                      </a:r>
                    </a:p>
                  </a:txBody>
                  <a:tcPr/>
                </a:tc>
                <a:tc>
                  <a:txBody>
                    <a:bodyPr/>
                    <a:lstStyle/>
                    <a:p>
                      <a:pPr algn="ctr"/>
                      <a:r>
                        <a:rPr lang="en-US" sz="1200" dirty="0"/>
                        <a:t># of Responses</a:t>
                      </a:r>
                    </a:p>
                  </a:txBody>
                  <a:tcPr/>
                </a:tc>
                <a:extLst>
                  <a:ext uri="{0D108BD9-81ED-4DB2-BD59-A6C34878D82A}">
                    <a16:rowId xmlns:a16="http://schemas.microsoft.com/office/drawing/2014/main" xmlns="" val="2834092812"/>
                  </a:ext>
                </a:extLst>
              </a:tr>
              <a:tr h="370840">
                <a:tc>
                  <a:txBody>
                    <a:bodyPr/>
                    <a:lstStyle/>
                    <a:p>
                      <a:r>
                        <a:rPr lang="en-US" sz="1200" dirty="0"/>
                        <a:t>Lack of knowledge of openings/provide clear expectations of role and time commitment</a:t>
                      </a:r>
                    </a:p>
                  </a:txBody>
                  <a:tcPr/>
                </a:tc>
                <a:tc>
                  <a:txBody>
                    <a:bodyPr/>
                    <a:lstStyle/>
                    <a:p>
                      <a:pPr algn="ctr"/>
                      <a:r>
                        <a:rPr lang="en-US" sz="1200" dirty="0"/>
                        <a:t>10</a:t>
                      </a:r>
                    </a:p>
                  </a:txBody>
                  <a:tcPr/>
                </a:tc>
                <a:extLst>
                  <a:ext uri="{0D108BD9-81ED-4DB2-BD59-A6C34878D82A}">
                    <a16:rowId xmlns:a16="http://schemas.microsoft.com/office/drawing/2014/main" xmlns="" val="2311690968"/>
                  </a:ext>
                </a:extLst>
              </a:tr>
              <a:tr h="370840">
                <a:tc>
                  <a:txBody>
                    <a:bodyPr/>
                    <a:lstStyle/>
                    <a:p>
                      <a:r>
                        <a:rPr lang="en-US" sz="1200" dirty="0"/>
                        <a:t>Lack of time</a:t>
                      </a:r>
                    </a:p>
                  </a:txBody>
                  <a:tcPr/>
                </a:tc>
                <a:tc>
                  <a:txBody>
                    <a:bodyPr/>
                    <a:lstStyle/>
                    <a:p>
                      <a:pPr algn="ctr"/>
                      <a:r>
                        <a:rPr lang="en-US" sz="1200" dirty="0"/>
                        <a:t>7</a:t>
                      </a:r>
                    </a:p>
                  </a:txBody>
                  <a:tcPr/>
                </a:tc>
                <a:extLst>
                  <a:ext uri="{0D108BD9-81ED-4DB2-BD59-A6C34878D82A}">
                    <a16:rowId xmlns:a16="http://schemas.microsoft.com/office/drawing/2014/main" xmlns="" val="2501999854"/>
                  </a:ext>
                </a:extLst>
              </a:tr>
              <a:tr h="370840">
                <a:tc>
                  <a:txBody>
                    <a:bodyPr/>
                    <a:lstStyle/>
                    <a:p>
                      <a:r>
                        <a:rPr lang="en-US" sz="1200" dirty="0"/>
                        <a:t>Nothing/Don’t know</a:t>
                      </a:r>
                    </a:p>
                  </a:txBody>
                  <a:tcPr/>
                </a:tc>
                <a:tc>
                  <a:txBody>
                    <a:bodyPr/>
                    <a:lstStyle/>
                    <a:p>
                      <a:pPr algn="ctr"/>
                      <a:r>
                        <a:rPr lang="en-US" sz="1200" dirty="0"/>
                        <a:t>5</a:t>
                      </a:r>
                    </a:p>
                  </a:txBody>
                  <a:tcPr/>
                </a:tc>
                <a:extLst>
                  <a:ext uri="{0D108BD9-81ED-4DB2-BD59-A6C34878D82A}">
                    <a16:rowId xmlns:a16="http://schemas.microsoft.com/office/drawing/2014/main" xmlns="" val="3140698772"/>
                  </a:ext>
                </a:extLst>
              </a:tr>
              <a:tr h="370840">
                <a:tc>
                  <a:txBody>
                    <a:bodyPr/>
                    <a:lstStyle/>
                    <a:p>
                      <a:r>
                        <a:rPr lang="en-US" sz="1200" dirty="0"/>
                        <a:t>Interested (Would if asked/New members/More experience/looking for job)</a:t>
                      </a:r>
                    </a:p>
                  </a:txBody>
                  <a:tcPr/>
                </a:tc>
                <a:tc>
                  <a:txBody>
                    <a:bodyPr/>
                    <a:lstStyle/>
                    <a:p>
                      <a:pPr algn="ctr"/>
                      <a:r>
                        <a:rPr lang="en-US" sz="1200" dirty="0"/>
                        <a:t>5</a:t>
                      </a:r>
                    </a:p>
                  </a:txBody>
                  <a:tcPr/>
                </a:tc>
                <a:extLst>
                  <a:ext uri="{0D108BD9-81ED-4DB2-BD59-A6C34878D82A}">
                    <a16:rowId xmlns:a16="http://schemas.microsoft.com/office/drawing/2014/main" xmlns="" val="1950405811"/>
                  </a:ext>
                </a:extLst>
              </a:tr>
              <a:tr h="370840">
                <a:tc>
                  <a:txBody>
                    <a:bodyPr/>
                    <a:lstStyle/>
                    <a:p>
                      <a:r>
                        <a:rPr lang="en-US" sz="1200" dirty="0"/>
                        <a:t>Ability to serve virtually/in local area</a:t>
                      </a:r>
                    </a:p>
                  </a:txBody>
                  <a:tcPr/>
                </a:tc>
                <a:tc>
                  <a:txBody>
                    <a:bodyPr/>
                    <a:lstStyle/>
                    <a:p>
                      <a:pPr algn="ctr"/>
                      <a:r>
                        <a:rPr lang="en-US" sz="1200" dirty="0"/>
                        <a:t>4</a:t>
                      </a:r>
                    </a:p>
                  </a:txBody>
                  <a:tcPr/>
                </a:tc>
                <a:extLst>
                  <a:ext uri="{0D108BD9-81ED-4DB2-BD59-A6C34878D82A}">
                    <a16:rowId xmlns:a16="http://schemas.microsoft.com/office/drawing/2014/main" xmlns="" val="4252349036"/>
                  </a:ext>
                </a:extLst>
              </a:tr>
              <a:tr h="370840">
                <a:tc>
                  <a:txBody>
                    <a:bodyPr/>
                    <a:lstStyle/>
                    <a:p>
                      <a:r>
                        <a:rPr lang="en-US" sz="1200" dirty="0"/>
                        <a:t>Incentives (recognition, educational opportunities, CHES credits)</a:t>
                      </a:r>
                    </a:p>
                  </a:txBody>
                  <a:tcPr/>
                </a:tc>
                <a:tc>
                  <a:txBody>
                    <a:bodyPr/>
                    <a:lstStyle/>
                    <a:p>
                      <a:pPr algn="ctr"/>
                      <a:r>
                        <a:rPr lang="en-US" sz="1200" dirty="0"/>
                        <a:t>4</a:t>
                      </a:r>
                    </a:p>
                  </a:txBody>
                  <a:tcPr/>
                </a:tc>
                <a:extLst>
                  <a:ext uri="{0D108BD9-81ED-4DB2-BD59-A6C34878D82A}">
                    <a16:rowId xmlns:a16="http://schemas.microsoft.com/office/drawing/2014/main" xmlns="" val="4048763339"/>
                  </a:ext>
                </a:extLst>
              </a:tr>
              <a:tr h="370840">
                <a:tc>
                  <a:txBody>
                    <a:bodyPr/>
                    <a:lstStyle/>
                    <a:p>
                      <a:r>
                        <a:rPr lang="en-US" sz="1200" dirty="0"/>
                        <a:t>Job opportunities</a:t>
                      </a:r>
                    </a:p>
                  </a:txBody>
                  <a:tcPr/>
                </a:tc>
                <a:tc>
                  <a:txBody>
                    <a:bodyPr/>
                    <a:lstStyle/>
                    <a:p>
                      <a:pPr algn="ctr"/>
                      <a:r>
                        <a:rPr lang="en-US" sz="1200" dirty="0"/>
                        <a:t>2</a:t>
                      </a:r>
                    </a:p>
                  </a:txBody>
                  <a:tcPr/>
                </a:tc>
                <a:extLst>
                  <a:ext uri="{0D108BD9-81ED-4DB2-BD59-A6C34878D82A}">
                    <a16:rowId xmlns:a16="http://schemas.microsoft.com/office/drawing/2014/main" xmlns="" val="218892340"/>
                  </a:ext>
                </a:extLst>
              </a:tr>
              <a:tr h="370840">
                <a:tc>
                  <a:txBody>
                    <a:bodyPr/>
                    <a:lstStyle/>
                    <a:p>
                      <a:r>
                        <a:rPr lang="en-US" sz="1200" dirty="0"/>
                        <a:t>One answer each:</a:t>
                      </a:r>
                    </a:p>
                    <a:p>
                      <a:pPr marL="171450" indent="-171450">
                        <a:buFont typeface="Arial" panose="020B0604020202020204" pitchFamily="34" charset="0"/>
                        <a:buChar char="•"/>
                      </a:pPr>
                      <a:r>
                        <a:rPr lang="en-US" sz="1200" dirty="0"/>
                        <a:t>Leadership responsibilities</a:t>
                      </a:r>
                    </a:p>
                    <a:p>
                      <a:pPr marL="171450" indent="-171450">
                        <a:buFont typeface="Arial" panose="020B0604020202020204" pitchFamily="34" charset="0"/>
                        <a:buChar char="•"/>
                      </a:pPr>
                      <a:r>
                        <a:rPr lang="en-US" sz="1200" dirty="0"/>
                        <a:t>One time effort</a:t>
                      </a:r>
                    </a:p>
                    <a:p>
                      <a:pPr marL="171450" indent="-171450">
                        <a:buFont typeface="Arial" panose="020B0604020202020204" pitchFamily="34" charset="0"/>
                        <a:buChar char="•"/>
                      </a:pPr>
                      <a:r>
                        <a:rPr lang="en-US" sz="1200" dirty="0"/>
                        <a:t>Participate in research study</a:t>
                      </a:r>
                    </a:p>
                  </a:txBody>
                  <a:tcPr/>
                </a:tc>
                <a:tc>
                  <a:txBody>
                    <a:bodyPr/>
                    <a:lstStyle/>
                    <a:p>
                      <a:pPr algn="ctr"/>
                      <a:r>
                        <a:rPr lang="en-US" sz="1200" dirty="0"/>
                        <a:t>1 answer each</a:t>
                      </a:r>
                    </a:p>
                  </a:txBody>
                  <a:tcPr/>
                </a:tc>
                <a:extLst>
                  <a:ext uri="{0D108BD9-81ED-4DB2-BD59-A6C34878D82A}">
                    <a16:rowId xmlns:a16="http://schemas.microsoft.com/office/drawing/2014/main" xmlns="" val="419073051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How satisfied are you with NJ SOPHE?</a:t>
            </a:r>
          </a:p>
        </p:txBody>
      </p:sp>
      <p:sp>
        <p:nvSpPr>
          <p:cNvPr id="3" name="Content Placeholder 2"/>
          <p:cNvSpPr>
            <a:spLocks noGrp="1"/>
          </p:cNvSpPr>
          <p:nvPr>
            <p:ph idx="1"/>
          </p:nvPr>
        </p:nvSpPr>
        <p:spPr/>
        <p:txBody>
          <a:bodyPr/>
          <a:lstStyle/>
          <a:p>
            <a:r>
              <a:t>Answered: 73    Skipped: 0</a:t>
            </a:r>
          </a:p>
        </p:txBody>
      </p:sp>
      <p:pic>
        <p:nvPicPr>
          <p:cNvPr id="4" name="Picture 3" descr="chart2653130860.png"/>
          <p:cNvPicPr>
            <a:picLocks noChangeAspect="1"/>
          </p:cNvPicPr>
          <p:nvPr/>
        </p:nvPicPr>
        <p:blipFill>
          <a:blip r:embed="rId3"/>
          <a:stretch>
            <a:fillRect/>
          </a:stretch>
        </p:blipFill>
        <p:spPr>
          <a:xfrm>
            <a:off x="1049658" y="1498491"/>
            <a:ext cx="5388428" cy="3175000"/>
          </a:xfrm>
          <a:prstGeom prst="rect">
            <a:avLst/>
          </a:prstGeom>
        </p:spPr>
      </p:pic>
      <p:sp>
        <p:nvSpPr>
          <p:cNvPr id="5" name="TextBox 4">
            <a:extLst>
              <a:ext uri="{FF2B5EF4-FFF2-40B4-BE49-F238E27FC236}">
                <a16:creationId xmlns:a16="http://schemas.microsoft.com/office/drawing/2014/main" xmlns="" id="{6547E849-95BA-4549-9B7C-5AAF945DB15A}"/>
              </a:ext>
            </a:extLst>
          </p:cNvPr>
          <p:cNvSpPr txBox="1"/>
          <p:nvPr/>
        </p:nvSpPr>
        <p:spPr>
          <a:xfrm>
            <a:off x="2713076" y="1619653"/>
            <a:ext cx="418214" cy="338554"/>
          </a:xfrm>
          <a:prstGeom prst="rect">
            <a:avLst/>
          </a:prstGeom>
          <a:noFill/>
        </p:spPr>
        <p:txBody>
          <a:bodyPr wrap="square" rtlCol="0">
            <a:spAutoFit/>
          </a:bodyPr>
          <a:lstStyle/>
          <a:p>
            <a:r>
              <a:rPr lang="en-US" sz="1600" dirty="0"/>
              <a:t>28</a:t>
            </a:r>
          </a:p>
        </p:txBody>
      </p:sp>
      <p:sp>
        <p:nvSpPr>
          <p:cNvPr id="6" name="TextBox 5">
            <a:extLst>
              <a:ext uri="{FF2B5EF4-FFF2-40B4-BE49-F238E27FC236}">
                <a16:creationId xmlns:a16="http://schemas.microsoft.com/office/drawing/2014/main" xmlns="" id="{F31C016C-1153-4275-AEB2-8ED6B7C598E0}"/>
              </a:ext>
            </a:extLst>
          </p:cNvPr>
          <p:cNvSpPr txBox="1"/>
          <p:nvPr/>
        </p:nvSpPr>
        <p:spPr>
          <a:xfrm>
            <a:off x="3007244" y="2142680"/>
            <a:ext cx="418214" cy="338554"/>
          </a:xfrm>
          <a:prstGeom prst="rect">
            <a:avLst/>
          </a:prstGeom>
          <a:noFill/>
        </p:spPr>
        <p:txBody>
          <a:bodyPr wrap="square" rtlCol="0">
            <a:spAutoFit/>
          </a:bodyPr>
          <a:lstStyle/>
          <a:p>
            <a:r>
              <a:rPr lang="en-US" sz="1600" dirty="0"/>
              <a:t>40</a:t>
            </a:r>
          </a:p>
        </p:txBody>
      </p:sp>
      <p:sp>
        <p:nvSpPr>
          <p:cNvPr id="7" name="TextBox 6">
            <a:extLst>
              <a:ext uri="{FF2B5EF4-FFF2-40B4-BE49-F238E27FC236}">
                <a16:creationId xmlns:a16="http://schemas.microsoft.com/office/drawing/2014/main" xmlns="" id="{80E07379-D3EB-42BD-A6BA-3FB17542F342}"/>
              </a:ext>
            </a:extLst>
          </p:cNvPr>
          <p:cNvSpPr txBox="1"/>
          <p:nvPr/>
        </p:nvSpPr>
        <p:spPr>
          <a:xfrm>
            <a:off x="2294862" y="2700760"/>
            <a:ext cx="418214" cy="338554"/>
          </a:xfrm>
          <a:prstGeom prst="rect">
            <a:avLst/>
          </a:prstGeom>
          <a:noFill/>
        </p:spPr>
        <p:txBody>
          <a:bodyPr wrap="square" rtlCol="0">
            <a:spAutoFit/>
          </a:bodyPr>
          <a:lstStyle/>
          <a:p>
            <a:r>
              <a:rPr lang="en-US" sz="1600" dirty="0"/>
              <a:t>4</a:t>
            </a:r>
          </a:p>
        </p:txBody>
      </p:sp>
      <p:sp>
        <p:nvSpPr>
          <p:cNvPr id="8" name="TextBox 7">
            <a:extLst>
              <a:ext uri="{FF2B5EF4-FFF2-40B4-BE49-F238E27FC236}">
                <a16:creationId xmlns:a16="http://schemas.microsoft.com/office/drawing/2014/main" xmlns="" id="{13F9BCA7-E42D-4969-9D06-5B8AC455B4A3}"/>
              </a:ext>
            </a:extLst>
          </p:cNvPr>
          <p:cNvSpPr txBox="1"/>
          <p:nvPr/>
        </p:nvSpPr>
        <p:spPr>
          <a:xfrm>
            <a:off x="2156639" y="3213458"/>
            <a:ext cx="418214" cy="338554"/>
          </a:xfrm>
          <a:prstGeom prst="rect">
            <a:avLst/>
          </a:prstGeom>
          <a:noFill/>
        </p:spPr>
        <p:txBody>
          <a:bodyPr wrap="square" rtlCol="0">
            <a:spAutoFit/>
          </a:bodyPr>
          <a:lstStyle/>
          <a:p>
            <a:r>
              <a:rPr lang="en-US" sz="1600" dirty="0"/>
              <a:t>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351DFC-FA9C-4B7A-A362-7A4588FFC069}"/>
              </a:ext>
            </a:extLst>
          </p:cNvPr>
          <p:cNvSpPr>
            <a:spLocks noGrp="1"/>
          </p:cNvSpPr>
          <p:nvPr>
            <p:ph type="title"/>
          </p:nvPr>
        </p:nvSpPr>
        <p:spPr/>
        <p:txBody>
          <a:bodyPr>
            <a:normAutofit fontScale="90000"/>
          </a:bodyPr>
          <a:lstStyle/>
          <a:p>
            <a:r>
              <a:rPr lang="en-US" dirty="0"/>
              <a:t>Q 20: What could NJ SOPHE do to better serve your needs?</a:t>
            </a:r>
          </a:p>
        </p:txBody>
      </p:sp>
      <p:sp>
        <p:nvSpPr>
          <p:cNvPr id="3" name="Content Placeholder 2">
            <a:extLst>
              <a:ext uri="{FF2B5EF4-FFF2-40B4-BE49-F238E27FC236}">
                <a16:creationId xmlns:a16="http://schemas.microsoft.com/office/drawing/2014/main" xmlns="" id="{7FF4D6AD-C791-42EA-83E6-D41B0FABB049}"/>
              </a:ext>
            </a:extLst>
          </p:cNvPr>
          <p:cNvSpPr>
            <a:spLocks noGrp="1"/>
          </p:cNvSpPr>
          <p:nvPr>
            <p:ph idx="1"/>
          </p:nvPr>
        </p:nvSpPr>
        <p:spPr/>
        <p:txBody>
          <a:bodyPr/>
          <a:lstStyle/>
          <a:p>
            <a:r>
              <a:rPr lang="en-US" dirty="0"/>
              <a:t>N=57</a:t>
            </a:r>
          </a:p>
        </p:txBody>
      </p:sp>
      <p:graphicFrame>
        <p:nvGraphicFramePr>
          <p:cNvPr id="4" name="Table 3">
            <a:extLst>
              <a:ext uri="{FF2B5EF4-FFF2-40B4-BE49-F238E27FC236}">
                <a16:creationId xmlns:a16="http://schemas.microsoft.com/office/drawing/2014/main" xmlns="" id="{303685CD-8BDC-42B2-9B1B-92056BA272FB}"/>
              </a:ext>
            </a:extLst>
          </p:cNvPr>
          <p:cNvGraphicFramePr>
            <a:graphicFrameLocks noGrp="1"/>
          </p:cNvGraphicFramePr>
          <p:nvPr>
            <p:extLst>
              <p:ext uri="{D42A27DB-BD31-4B8C-83A1-F6EECF244321}">
                <p14:modId xmlns:p14="http://schemas.microsoft.com/office/powerpoint/2010/main" val="462117011"/>
              </p:ext>
            </p:extLst>
          </p:nvPr>
        </p:nvGraphicFramePr>
        <p:xfrm>
          <a:off x="1073889" y="985367"/>
          <a:ext cx="6996222" cy="3981795"/>
        </p:xfrm>
        <a:graphic>
          <a:graphicData uri="http://schemas.openxmlformats.org/drawingml/2006/table">
            <a:tbl>
              <a:tblPr firstRow="1" bandRow="1">
                <a:tableStyleId>{775DCB02-9BB8-47FD-8907-85C794F793BA}</a:tableStyleId>
              </a:tblPr>
              <a:tblGrid>
                <a:gridCol w="5542378">
                  <a:extLst>
                    <a:ext uri="{9D8B030D-6E8A-4147-A177-3AD203B41FA5}">
                      <a16:colId xmlns:a16="http://schemas.microsoft.com/office/drawing/2014/main" xmlns="" val="3562164383"/>
                    </a:ext>
                  </a:extLst>
                </a:gridCol>
                <a:gridCol w="1453844">
                  <a:extLst>
                    <a:ext uri="{9D8B030D-6E8A-4147-A177-3AD203B41FA5}">
                      <a16:colId xmlns:a16="http://schemas.microsoft.com/office/drawing/2014/main" xmlns="" val="1315450194"/>
                    </a:ext>
                  </a:extLst>
                </a:gridCol>
              </a:tblGrid>
              <a:tr h="293715">
                <a:tc>
                  <a:txBody>
                    <a:bodyPr/>
                    <a:lstStyle/>
                    <a:p>
                      <a:pPr algn="ctr"/>
                      <a:r>
                        <a:rPr lang="en-US" sz="1400" b="1" dirty="0"/>
                        <a:t>Item</a:t>
                      </a:r>
                    </a:p>
                  </a:txBody>
                  <a:tcPr/>
                </a:tc>
                <a:tc>
                  <a:txBody>
                    <a:bodyPr/>
                    <a:lstStyle/>
                    <a:p>
                      <a:pPr algn="ctr"/>
                      <a:r>
                        <a:rPr lang="en-US" sz="1400" b="1" dirty="0"/>
                        <a:t># of Responses</a:t>
                      </a:r>
                    </a:p>
                  </a:txBody>
                  <a:tcPr/>
                </a:tc>
                <a:extLst>
                  <a:ext uri="{0D108BD9-81ED-4DB2-BD59-A6C34878D82A}">
                    <a16:rowId xmlns:a16="http://schemas.microsoft.com/office/drawing/2014/main" xmlns="" val="3721050384"/>
                  </a:ext>
                </a:extLst>
              </a:tr>
              <a:tr h="293715">
                <a:tc>
                  <a:txBody>
                    <a:bodyPr/>
                    <a:lstStyle/>
                    <a:p>
                      <a:r>
                        <a:rPr lang="en-US" sz="1200" dirty="0"/>
                        <a:t>N/A, None, Satisfied</a:t>
                      </a:r>
                    </a:p>
                  </a:txBody>
                  <a:tcPr/>
                </a:tc>
                <a:tc>
                  <a:txBody>
                    <a:bodyPr/>
                    <a:lstStyle/>
                    <a:p>
                      <a:pPr algn="ctr"/>
                      <a:r>
                        <a:rPr lang="en-US" sz="1200" dirty="0"/>
                        <a:t>22</a:t>
                      </a:r>
                    </a:p>
                  </a:txBody>
                  <a:tcPr/>
                </a:tc>
                <a:extLst>
                  <a:ext uri="{0D108BD9-81ED-4DB2-BD59-A6C34878D82A}">
                    <a16:rowId xmlns:a16="http://schemas.microsoft.com/office/drawing/2014/main" xmlns="" val="1561725731"/>
                  </a:ext>
                </a:extLst>
              </a:tr>
              <a:tr h="506960">
                <a:tc>
                  <a:txBody>
                    <a:bodyPr/>
                    <a:lstStyle/>
                    <a:p>
                      <a:r>
                        <a:rPr lang="en-US" sz="1200" dirty="0"/>
                        <a:t>Programming:</a:t>
                      </a:r>
                    </a:p>
                    <a:p>
                      <a:pPr marL="171450" indent="-171450">
                        <a:buFont typeface="Arial" panose="020B0604020202020204" pitchFamily="34" charset="0"/>
                        <a:buChar char="•"/>
                      </a:pPr>
                      <a:r>
                        <a:rPr lang="en-US" sz="1200" dirty="0"/>
                        <a:t>More webinars/programs</a:t>
                      </a:r>
                    </a:p>
                    <a:p>
                      <a:pPr marL="171450" indent="-171450">
                        <a:buFont typeface="Arial" panose="020B0604020202020204" pitchFamily="34" charset="0"/>
                        <a:buChar char="•"/>
                      </a:pPr>
                      <a:r>
                        <a:rPr lang="en-US" sz="1200" dirty="0"/>
                        <a:t>More trainings in my area (all singular regions mentioned separately)</a:t>
                      </a:r>
                    </a:p>
                    <a:p>
                      <a:pPr marL="171450" indent="-171450">
                        <a:buFont typeface="Arial" panose="020B0604020202020204" pitchFamily="34" charset="0"/>
                        <a:buChar char="•"/>
                      </a:pPr>
                      <a:r>
                        <a:rPr lang="en-US" sz="1200" dirty="0"/>
                        <a:t>MCHES/Advance professional competencies</a:t>
                      </a:r>
                    </a:p>
                    <a:p>
                      <a:pPr marL="171450" indent="-171450">
                        <a:buFont typeface="Arial" panose="020B0604020202020204" pitchFamily="34" charset="0"/>
                        <a:buChar char="•"/>
                      </a:pPr>
                      <a:r>
                        <a:rPr lang="en-US" sz="1200" dirty="0"/>
                        <a:t>Announce program dates as early as possible</a:t>
                      </a:r>
                    </a:p>
                    <a:p>
                      <a:pPr marL="171450" indent="-171450">
                        <a:buFont typeface="Arial" panose="020B0604020202020204" pitchFamily="34" charset="0"/>
                        <a:buChar char="•"/>
                      </a:pPr>
                      <a:r>
                        <a:rPr lang="en-US" sz="1200" dirty="0"/>
                        <a:t>Networking at programs to build relationships &amp; social capitol/activities to facilitate</a:t>
                      </a:r>
                    </a:p>
                    <a:p>
                      <a:pPr marL="171450" indent="-171450">
                        <a:buFont typeface="Arial" panose="020B0604020202020204" pitchFamily="34" charset="0"/>
                        <a:buChar char="•"/>
                      </a:pPr>
                      <a:r>
                        <a:rPr lang="en-US" sz="1200" dirty="0"/>
                        <a:t>Continue with engaging speakers</a:t>
                      </a:r>
                    </a:p>
                    <a:p>
                      <a:pPr marL="171450" indent="-171450">
                        <a:buFont typeface="Arial" panose="020B0604020202020204" pitchFamily="34" charset="0"/>
                        <a:buChar char="•"/>
                      </a:pPr>
                      <a:r>
                        <a:rPr lang="en-US" sz="1200" dirty="0"/>
                        <a:t>Better access to programs for those without transportation</a:t>
                      </a:r>
                    </a:p>
                  </a:txBody>
                  <a:tcPr/>
                </a:tc>
                <a:tc>
                  <a:txBody>
                    <a:bodyPr/>
                    <a:lstStyle/>
                    <a:p>
                      <a:pPr algn="ctr"/>
                      <a:endParaRPr lang="en-US" sz="1200" dirty="0"/>
                    </a:p>
                    <a:p>
                      <a:pPr algn="ctr"/>
                      <a:r>
                        <a:rPr lang="en-US" sz="1200" dirty="0"/>
                        <a:t>5</a:t>
                      </a:r>
                    </a:p>
                    <a:p>
                      <a:pPr algn="ctr"/>
                      <a:r>
                        <a:rPr lang="en-US" sz="1200" dirty="0"/>
                        <a:t>3</a:t>
                      </a:r>
                    </a:p>
                    <a:p>
                      <a:pPr algn="ctr"/>
                      <a:r>
                        <a:rPr lang="en-US" sz="1200" dirty="0"/>
                        <a:t>2</a:t>
                      </a:r>
                    </a:p>
                    <a:p>
                      <a:pPr algn="ctr"/>
                      <a:r>
                        <a:rPr lang="en-US" sz="1200" dirty="0"/>
                        <a:t>1</a:t>
                      </a:r>
                    </a:p>
                    <a:p>
                      <a:pPr algn="ctr"/>
                      <a:r>
                        <a:rPr lang="en-US" sz="1200" dirty="0"/>
                        <a:t>2</a:t>
                      </a:r>
                    </a:p>
                    <a:p>
                      <a:pPr algn="ctr"/>
                      <a:r>
                        <a:rPr lang="en-US" sz="1200" dirty="0"/>
                        <a:t>1</a:t>
                      </a:r>
                    </a:p>
                    <a:p>
                      <a:pPr algn="ctr"/>
                      <a:r>
                        <a:rPr lang="en-US" sz="1200" dirty="0"/>
                        <a:t>1</a:t>
                      </a:r>
                    </a:p>
                  </a:txBody>
                  <a:tcPr/>
                </a:tc>
                <a:extLst>
                  <a:ext uri="{0D108BD9-81ED-4DB2-BD59-A6C34878D82A}">
                    <a16:rowId xmlns:a16="http://schemas.microsoft.com/office/drawing/2014/main" xmlns="" val="1230362073"/>
                  </a:ext>
                </a:extLst>
              </a:tr>
              <a:tr h="293715">
                <a:tc>
                  <a:txBody>
                    <a:bodyPr/>
                    <a:lstStyle/>
                    <a:p>
                      <a:r>
                        <a:rPr lang="en-US" sz="1200" dirty="0"/>
                        <a:t>Networking</a:t>
                      </a:r>
                    </a:p>
                    <a:p>
                      <a:pPr marL="171450" indent="-171450">
                        <a:buFont typeface="Arial" panose="020B0604020202020204" pitchFamily="34" charset="0"/>
                        <a:buChar char="•"/>
                      </a:pPr>
                      <a:r>
                        <a:rPr lang="en-US" sz="1200" dirty="0"/>
                        <a:t>More events</a:t>
                      </a:r>
                    </a:p>
                    <a:p>
                      <a:pPr marL="171450" indent="-171450">
                        <a:buFont typeface="Arial" panose="020B0604020202020204" pitchFamily="34" charset="0"/>
                        <a:buChar char="•"/>
                      </a:pPr>
                      <a:r>
                        <a:rPr lang="en-US" sz="1200" dirty="0"/>
                        <a:t>Mentor/buddy program</a:t>
                      </a:r>
                    </a:p>
                    <a:p>
                      <a:pPr marL="171450" indent="-171450">
                        <a:buFont typeface="Arial" panose="020B0604020202020204" pitchFamily="34" charset="0"/>
                        <a:buChar char="•"/>
                      </a:pPr>
                      <a:r>
                        <a:rPr lang="en-US" sz="1200" dirty="0"/>
                        <a:t>Advice – switching to health ed career/student loan debt repayment</a:t>
                      </a:r>
                    </a:p>
                  </a:txBody>
                  <a:tcPr/>
                </a:tc>
                <a:tc>
                  <a:txBody>
                    <a:bodyPr/>
                    <a:lstStyle/>
                    <a:p>
                      <a:pPr algn="ctr"/>
                      <a:endParaRPr lang="en-US" sz="1200" dirty="0"/>
                    </a:p>
                    <a:p>
                      <a:pPr algn="ctr"/>
                      <a:r>
                        <a:rPr lang="en-US" sz="1200" dirty="0"/>
                        <a:t>3</a:t>
                      </a:r>
                    </a:p>
                    <a:p>
                      <a:pPr algn="ctr"/>
                      <a:r>
                        <a:rPr lang="en-US" sz="1200" dirty="0"/>
                        <a:t>1</a:t>
                      </a:r>
                    </a:p>
                    <a:p>
                      <a:pPr algn="ctr"/>
                      <a:r>
                        <a:rPr lang="en-US" sz="1200" dirty="0"/>
                        <a:t>2</a:t>
                      </a:r>
                    </a:p>
                  </a:txBody>
                  <a:tcPr/>
                </a:tc>
                <a:extLst>
                  <a:ext uri="{0D108BD9-81ED-4DB2-BD59-A6C34878D82A}">
                    <a16:rowId xmlns:a16="http://schemas.microsoft.com/office/drawing/2014/main" xmlns="" val="1547179487"/>
                  </a:ext>
                </a:extLst>
              </a:tr>
              <a:tr h="293715">
                <a:tc>
                  <a:txBody>
                    <a:bodyPr/>
                    <a:lstStyle/>
                    <a:p>
                      <a:r>
                        <a:rPr lang="en-US" sz="1200" dirty="0"/>
                        <a:t>Jobs/Resources</a:t>
                      </a:r>
                    </a:p>
                    <a:p>
                      <a:pPr marL="171450" indent="-171450">
                        <a:buFont typeface="Arial" panose="020B0604020202020204" pitchFamily="34" charset="0"/>
                        <a:buChar char="•"/>
                      </a:pPr>
                      <a:r>
                        <a:rPr lang="en-US" sz="1200" dirty="0"/>
                        <a:t>Post more jobs (specific regions mentioned)</a:t>
                      </a:r>
                    </a:p>
                    <a:p>
                      <a:pPr marL="171450" indent="-171450">
                        <a:buFont typeface="Arial" panose="020B0604020202020204" pitchFamily="34" charset="0"/>
                        <a:buChar char="•"/>
                      </a:pPr>
                      <a:r>
                        <a:rPr lang="en-US" sz="1200" dirty="0"/>
                        <a:t>Job fair</a:t>
                      </a:r>
                    </a:p>
                    <a:p>
                      <a:pPr marL="171450" indent="-171450">
                        <a:buFont typeface="Arial" panose="020B0604020202020204" pitchFamily="34" charset="0"/>
                        <a:buChar char="•"/>
                      </a:pPr>
                      <a:r>
                        <a:rPr lang="en-US" sz="1200" dirty="0"/>
                        <a:t>Nutrition/Dietetic jobs</a:t>
                      </a:r>
                    </a:p>
                    <a:p>
                      <a:pPr marL="171450" indent="-171450">
                        <a:buFont typeface="Arial" panose="020B0604020202020204" pitchFamily="34" charset="0"/>
                        <a:buChar char="•"/>
                      </a:pPr>
                      <a:r>
                        <a:rPr lang="en-US" sz="1200" dirty="0"/>
                        <a:t>Public health volunteer opportunities </a:t>
                      </a:r>
                    </a:p>
                  </a:txBody>
                  <a:tcPr/>
                </a:tc>
                <a:tc>
                  <a:txBody>
                    <a:bodyPr/>
                    <a:lstStyle/>
                    <a:p>
                      <a:pPr algn="ctr"/>
                      <a:endParaRPr lang="en-US" sz="1200" dirty="0"/>
                    </a:p>
                    <a:p>
                      <a:pPr algn="ctr"/>
                      <a:r>
                        <a:rPr lang="en-US" sz="1200" dirty="0"/>
                        <a:t>4</a:t>
                      </a:r>
                    </a:p>
                    <a:p>
                      <a:pPr algn="ctr"/>
                      <a:r>
                        <a:rPr lang="en-US" sz="1200" dirty="0"/>
                        <a:t>1</a:t>
                      </a:r>
                    </a:p>
                    <a:p>
                      <a:pPr algn="ctr"/>
                      <a:r>
                        <a:rPr lang="en-US" sz="1200" dirty="0"/>
                        <a:t>1</a:t>
                      </a:r>
                    </a:p>
                    <a:p>
                      <a:pPr algn="ctr"/>
                      <a:r>
                        <a:rPr lang="en-US" sz="1200" dirty="0"/>
                        <a:t>1</a:t>
                      </a:r>
                    </a:p>
                  </a:txBody>
                  <a:tcPr/>
                </a:tc>
                <a:extLst>
                  <a:ext uri="{0D108BD9-81ED-4DB2-BD59-A6C34878D82A}">
                    <a16:rowId xmlns:a16="http://schemas.microsoft.com/office/drawing/2014/main" xmlns="" val="4195532562"/>
                  </a:ext>
                </a:extLst>
              </a:tr>
            </a:tbl>
          </a:graphicData>
        </a:graphic>
      </p:graphicFrame>
    </p:spTree>
    <p:extLst>
      <p:ext uri="{BB962C8B-B14F-4D97-AF65-F5344CB8AC3E}">
        <p14:creationId xmlns:p14="http://schemas.microsoft.com/office/powerpoint/2010/main" val="3501200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DA27BB-4AFC-43A1-A0BB-A00C57D093FA}"/>
              </a:ext>
            </a:extLst>
          </p:cNvPr>
          <p:cNvSpPr>
            <a:spLocks noGrp="1"/>
          </p:cNvSpPr>
          <p:nvPr>
            <p:ph type="title"/>
          </p:nvPr>
        </p:nvSpPr>
        <p:spPr/>
        <p:txBody>
          <a:bodyPr>
            <a:normAutofit fontScale="90000"/>
          </a:bodyPr>
          <a:lstStyle/>
          <a:p>
            <a:r>
              <a:rPr lang="en-US" dirty="0"/>
              <a:t>Q 20: What could NJ SOPHE do to better serve your needs?</a:t>
            </a:r>
          </a:p>
        </p:txBody>
      </p:sp>
      <p:sp>
        <p:nvSpPr>
          <p:cNvPr id="3" name="Content Placeholder 2">
            <a:extLst>
              <a:ext uri="{FF2B5EF4-FFF2-40B4-BE49-F238E27FC236}">
                <a16:creationId xmlns:a16="http://schemas.microsoft.com/office/drawing/2014/main" xmlns="" id="{9C37955A-84DD-41E6-83FE-379E8E6AFDB1}"/>
              </a:ext>
            </a:extLst>
          </p:cNvPr>
          <p:cNvSpPr>
            <a:spLocks noGrp="1"/>
          </p:cNvSpPr>
          <p:nvPr>
            <p:ph idx="1"/>
          </p:nvPr>
        </p:nvSpPr>
        <p:spPr/>
        <p:txBody>
          <a:bodyPr>
            <a:normAutofit/>
          </a:bodyPr>
          <a:lstStyle/>
          <a:p>
            <a:r>
              <a:rPr lang="en-US" dirty="0"/>
              <a:t>CONTINUED</a:t>
            </a:r>
          </a:p>
        </p:txBody>
      </p:sp>
      <p:graphicFrame>
        <p:nvGraphicFramePr>
          <p:cNvPr id="4" name="Table 3">
            <a:extLst>
              <a:ext uri="{FF2B5EF4-FFF2-40B4-BE49-F238E27FC236}">
                <a16:creationId xmlns:a16="http://schemas.microsoft.com/office/drawing/2014/main" xmlns="" id="{72D3EB99-1AD2-478B-BF73-5DBDCBFD8F0A}"/>
              </a:ext>
            </a:extLst>
          </p:cNvPr>
          <p:cNvGraphicFramePr>
            <a:graphicFrameLocks noGrp="1"/>
          </p:cNvGraphicFramePr>
          <p:nvPr>
            <p:extLst>
              <p:ext uri="{D42A27DB-BD31-4B8C-83A1-F6EECF244321}">
                <p14:modId xmlns:p14="http://schemas.microsoft.com/office/powerpoint/2010/main" val="3497787091"/>
              </p:ext>
            </p:extLst>
          </p:nvPr>
        </p:nvGraphicFramePr>
        <p:xfrm>
          <a:off x="1073889" y="1283079"/>
          <a:ext cx="6996222" cy="3048000"/>
        </p:xfrm>
        <a:graphic>
          <a:graphicData uri="http://schemas.openxmlformats.org/drawingml/2006/table">
            <a:tbl>
              <a:tblPr firstRow="1" bandRow="1">
                <a:tableStyleId>{775DCB02-9BB8-47FD-8907-85C794F793BA}</a:tableStyleId>
              </a:tblPr>
              <a:tblGrid>
                <a:gridCol w="5542378">
                  <a:extLst>
                    <a:ext uri="{9D8B030D-6E8A-4147-A177-3AD203B41FA5}">
                      <a16:colId xmlns:a16="http://schemas.microsoft.com/office/drawing/2014/main" xmlns="" val="3562164383"/>
                    </a:ext>
                  </a:extLst>
                </a:gridCol>
                <a:gridCol w="1453844">
                  <a:extLst>
                    <a:ext uri="{9D8B030D-6E8A-4147-A177-3AD203B41FA5}">
                      <a16:colId xmlns:a16="http://schemas.microsoft.com/office/drawing/2014/main" xmlns="" val="1315450194"/>
                    </a:ext>
                  </a:extLst>
                </a:gridCol>
              </a:tblGrid>
              <a:tr h="293715">
                <a:tc>
                  <a:txBody>
                    <a:bodyPr/>
                    <a:lstStyle/>
                    <a:p>
                      <a:pPr algn="ctr"/>
                      <a:r>
                        <a:rPr lang="en-US" sz="1400" b="1" dirty="0"/>
                        <a:t>Item</a:t>
                      </a:r>
                    </a:p>
                  </a:txBody>
                  <a:tcPr/>
                </a:tc>
                <a:tc>
                  <a:txBody>
                    <a:bodyPr/>
                    <a:lstStyle/>
                    <a:p>
                      <a:pPr algn="ctr"/>
                      <a:r>
                        <a:rPr lang="en-US" sz="1400" b="1" dirty="0"/>
                        <a:t># of Responses</a:t>
                      </a:r>
                    </a:p>
                  </a:txBody>
                  <a:tcPr/>
                </a:tc>
                <a:extLst>
                  <a:ext uri="{0D108BD9-81ED-4DB2-BD59-A6C34878D82A}">
                    <a16:rowId xmlns:a16="http://schemas.microsoft.com/office/drawing/2014/main" xmlns="" val="3721050384"/>
                  </a:ext>
                </a:extLst>
              </a:tr>
              <a:tr h="293715">
                <a:tc>
                  <a:txBody>
                    <a:bodyPr/>
                    <a:lstStyle/>
                    <a:p>
                      <a:r>
                        <a:rPr lang="en-US" sz="1200" dirty="0"/>
                        <a:t>Advocacy</a:t>
                      </a:r>
                    </a:p>
                    <a:p>
                      <a:pPr marL="171450" indent="-171450">
                        <a:buFont typeface="Arial" panose="020B0604020202020204" pitchFamily="34" charset="0"/>
                        <a:buChar char="•"/>
                      </a:pPr>
                      <a:r>
                        <a:rPr lang="en-US" sz="1200" dirty="0"/>
                        <a:t>Updates on advocacy issues at Federal &amp; NJ level</a:t>
                      </a:r>
                    </a:p>
                  </a:txBody>
                  <a:tcPr/>
                </a:tc>
                <a:tc>
                  <a:txBody>
                    <a:bodyPr/>
                    <a:lstStyle/>
                    <a:p>
                      <a:pPr algn="ctr"/>
                      <a:endParaRPr lang="en-US" sz="1200" dirty="0"/>
                    </a:p>
                    <a:p>
                      <a:pPr algn="ctr"/>
                      <a:r>
                        <a:rPr lang="en-US" sz="1200" dirty="0"/>
                        <a:t>2</a:t>
                      </a:r>
                    </a:p>
                  </a:txBody>
                  <a:tcPr/>
                </a:tc>
                <a:extLst>
                  <a:ext uri="{0D108BD9-81ED-4DB2-BD59-A6C34878D82A}">
                    <a16:rowId xmlns:a16="http://schemas.microsoft.com/office/drawing/2014/main" xmlns="" val="1561725731"/>
                  </a:ext>
                </a:extLst>
              </a:tr>
              <a:tr h="632141">
                <a:tc>
                  <a:txBody>
                    <a:bodyPr/>
                    <a:lstStyle/>
                    <a:p>
                      <a:r>
                        <a:rPr lang="en-US" sz="1200" dirty="0"/>
                        <a:t>Communication</a:t>
                      </a:r>
                    </a:p>
                    <a:p>
                      <a:pPr marL="171450" indent="-171450">
                        <a:buFont typeface="Arial" panose="020B0604020202020204" pitchFamily="34" charset="0"/>
                        <a:buChar char="•"/>
                      </a:pPr>
                      <a:r>
                        <a:rPr lang="en-US" sz="1200" dirty="0"/>
                        <a:t>Email more educational content/without logging in</a:t>
                      </a:r>
                    </a:p>
                    <a:p>
                      <a:pPr marL="171450" indent="-171450">
                        <a:buFont typeface="Arial" panose="020B0604020202020204" pitchFamily="34" charset="0"/>
                        <a:buChar char="•"/>
                      </a:pPr>
                      <a:r>
                        <a:rPr lang="en-US" sz="1200" dirty="0"/>
                        <a:t>Share resources/programs/curricula</a:t>
                      </a:r>
                    </a:p>
                    <a:p>
                      <a:pPr marL="171450" indent="-171450">
                        <a:buFont typeface="Arial" panose="020B0604020202020204" pitchFamily="34" charset="0"/>
                        <a:buChar char="•"/>
                      </a:pPr>
                      <a:r>
                        <a:rPr lang="en-US" sz="1200" dirty="0"/>
                        <a:t>Post updates on social media</a:t>
                      </a:r>
                    </a:p>
                    <a:p>
                      <a:pPr marL="171450" indent="-171450">
                        <a:buFont typeface="Arial" panose="020B0604020202020204" pitchFamily="34" charset="0"/>
                        <a:buChar char="•"/>
                      </a:pPr>
                      <a:r>
                        <a:rPr lang="en-US" sz="1200" dirty="0"/>
                        <a:t>Create Instagram account (with offer to run)</a:t>
                      </a:r>
                    </a:p>
                  </a:txBody>
                  <a:tcPr/>
                </a:tc>
                <a:tc>
                  <a:txBody>
                    <a:bodyPr/>
                    <a:lstStyle/>
                    <a:p>
                      <a:pPr algn="ctr"/>
                      <a:endParaRPr lang="en-US" sz="1200" dirty="0"/>
                    </a:p>
                    <a:p>
                      <a:pPr algn="ctr"/>
                      <a:r>
                        <a:rPr lang="en-US" sz="1200" dirty="0"/>
                        <a:t>3</a:t>
                      </a:r>
                    </a:p>
                    <a:p>
                      <a:pPr algn="ctr"/>
                      <a:r>
                        <a:rPr lang="en-US" sz="1200" dirty="0"/>
                        <a:t>1</a:t>
                      </a:r>
                    </a:p>
                    <a:p>
                      <a:pPr algn="ctr"/>
                      <a:r>
                        <a:rPr lang="en-US" sz="1200" dirty="0"/>
                        <a:t>1</a:t>
                      </a:r>
                    </a:p>
                    <a:p>
                      <a:pPr algn="ctr"/>
                      <a:r>
                        <a:rPr lang="en-US" sz="1200" dirty="0"/>
                        <a:t>1</a:t>
                      </a:r>
                    </a:p>
                  </a:txBody>
                  <a:tcPr/>
                </a:tc>
                <a:extLst>
                  <a:ext uri="{0D108BD9-81ED-4DB2-BD59-A6C34878D82A}">
                    <a16:rowId xmlns:a16="http://schemas.microsoft.com/office/drawing/2014/main" xmlns="" val="1230362073"/>
                  </a:ext>
                </a:extLst>
              </a:tr>
              <a:tr h="293715">
                <a:tc>
                  <a:txBody>
                    <a:bodyPr/>
                    <a:lstStyle/>
                    <a:p>
                      <a:r>
                        <a:rPr lang="en-US" sz="1200" dirty="0"/>
                        <a:t>Organization</a:t>
                      </a:r>
                    </a:p>
                    <a:p>
                      <a:pPr marL="171450" indent="-171450">
                        <a:buFont typeface="Arial" panose="020B0604020202020204" pitchFamily="34" charset="0"/>
                        <a:buChar char="•"/>
                      </a:pPr>
                      <a:r>
                        <a:rPr lang="en-US" sz="1200" dirty="0"/>
                        <a:t>Make better connections with academic partners to reach students </a:t>
                      </a:r>
                    </a:p>
                    <a:p>
                      <a:pPr marL="171450" indent="-171450">
                        <a:buFont typeface="Arial" panose="020B0604020202020204" pitchFamily="34" charset="0"/>
                        <a:buChar char="•"/>
                      </a:pPr>
                      <a:r>
                        <a:rPr lang="en-US" sz="1200" dirty="0"/>
                        <a:t>Get more people involved in committees</a:t>
                      </a:r>
                    </a:p>
                  </a:txBody>
                  <a:tcPr/>
                </a:tc>
                <a:tc>
                  <a:txBody>
                    <a:bodyPr/>
                    <a:lstStyle/>
                    <a:p>
                      <a:pPr algn="ctr"/>
                      <a:endParaRPr lang="en-US" sz="1200" dirty="0"/>
                    </a:p>
                    <a:p>
                      <a:pPr algn="ctr"/>
                      <a:r>
                        <a:rPr lang="en-US" sz="1200" dirty="0"/>
                        <a:t>1</a:t>
                      </a:r>
                    </a:p>
                    <a:p>
                      <a:pPr algn="ctr"/>
                      <a:r>
                        <a:rPr lang="en-US" sz="1200" dirty="0"/>
                        <a:t>1</a:t>
                      </a:r>
                    </a:p>
                  </a:txBody>
                  <a:tcPr/>
                </a:tc>
                <a:extLst>
                  <a:ext uri="{0D108BD9-81ED-4DB2-BD59-A6C34878D82A}">
                    <a16:rowId xmlns:a16="http://schemas.microsoft.com/office/drawing/2014/main" xmlns="" val="1547179487"/>
                  </a:ext>
                </a:extLst>
              </a:tr>
              <a:tr h="293715">
                <a:tc>
                  <a:txBody>
                    <a:bodyPr/>
                    <a:lstStyle/>
                    <a:p>
                      <a:r>
                        <a:rPr lang="en-US" sz="1200" dirty="0"/>
                        <a:t>Other</a:t>
                      </a:r>
                    </a:p>
                    <a:p>
                      <a:pPr marL="171450" indent="-171450">
                        <a:buFont typeface="Arial" panose="020B0604020202020204" pitchFamily="34" charset="0"/>
                        <a:buChar char="•"/>
                      </a:pPr>
                      <a:r>
                        <a:rPr lang="en-US" sz="1200" dirty="0"/>
                        <a:t>I need to make more of an effort to get more from membership</a:t>
                      </a:r>
                    </a:p>
                    <a:p>
                      <a:pPr marL="171450" indent="-171450">
                        <a:buFont typeface="Arial" panose="020B0604020202020204" pitchFamily="34" charset="0"/>
                        <a:buChar char="•"/>
                      </a:pPr>
                      <a:r>
                        <a:rPr lang="en-US" sz="1200" dirty="0"/>
                        <a:t>Study partner for CHES exam</a:t>
                      </a:r>
                    </a:p>
                  </a:txBody>
                  <a:tcPr/>
                </a:tc>
                <a:tc>
                  <a:txBody>
                    <a:bodyPr/>
                    <a:lstStyle/>
                    <a:p>
                      <a:pPr algn="ctr"/>
                      <a:endParaRPr lang="en-US" sz="1200" dirty="0"/>
                    </a:p>
                    <a:p>
                      <a:pPr algn="ctr"/>
                      <a:r>
                        <a:rPr lang="en-US" sz="1200" dirty="0"/>
                        <a:t>1</a:t>
                      </a:r>
                    </a:p>
                    <a:p>
                      <a:pPr algn="ctr"/>
                      <a:r>
                        <a:rPr lang="en-US" sz="1200" dirty="0"/>
                        <a:t>1</a:t>
                      </a:r>
                    </a:p>
                  </a:txBody>
                  <a:tcPr/>
                </a:tc>
                <a:extLst>
                  <a:ext uri="{0D108BD9-81ED-4DB2-BD59-A6C34878D82A}">
                    <a16:rowId xmlns:a16="http://schemas.microsoft.com/office/drawing/2014/main" xmlns="" val="4195532562"/>
                  </a:ext>
                </a:extLst>
              </a:tr>
            </a:tbl>
          </a:graphicData>
        </a:graphic>
      </p:graphicFrame>
      <p:sp>
        <p:nvSpPr>
          <p:cNvPr id="5" name="Arrow: Left 4">
            <a:extLst>
              <a:ext uri="{FF2B5EF4-FFF2-40B4-BE49-F238E27FC236}">
                <a16:creationId xmlns:a16="http://schemas.microsoft.com/office/drawing/2014/main" xmlns="" id="{B5CDC6E5-25D1-4BED-A9C3-D38D850571FA}"/>
              </a:ext>
            </a:extLst>
          </p:cNvPr>
          <p:cNvSpPr/>
          <p:nvPr/>
        </p:nvSpPr>
        <p:spPr>
          <a:xfrm rot="19731098">
            <a:off x="5262654" y="3653063"/>
            <a:ext cx="935740" cy="313254"/>
          </a:xfrm>
          <a:prstGeom prst="leftArrow">
            <a:avLst>
              <a:gd name="adj1" fmla="val 51429"/>
              <a:gd name="adj2" fmla="val 50000"/>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45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4DF9C-E909-4E82-A40C-64657044BA79}"/>
              </a:ext>
            </a:extLst>
          </p:cNvPr>
          <p:cNvSpPr>
            <a:spLocks noGrp="1"/>
          </p:cNvSpPr>
          <p:nvPr>
            <p:ph type="title"/>
          </p:nvPr>
        </p:nvSpPr>
        <p:spPr/>
        <p:txBody>
          <a:bodyPr>
            <a:normAutofit fontScale="90000"/>
          </a:bodyPr>
          <a:lstStyle/>
          <a:p>
            <a:r>
              <a:rPr lang="en-US" dirty="0"/>
              <a:t>Strategic Planning</a:t>
            </a:r>
          </a:p>
        </p:txBody>
      </p:sp>
      <p:sp>
        <p:nvSpPr>
          <p:cNvPr id="5" name="TextBox 4">
            <a:extLst>
              <a:ext uri="{FF2B5EF4-FFF2-40B4-BE49-F238E27FC236}">
                <a16:creationId xmlns:a16="http://schemas.microsoft.com/office/drawing/2014/main" xmlns="" id="{6A7118CC-2324-435D-A49A-411D83AD4B32}"/>
              </a:ext>
            </a:extLst>
          </p:cNvPr>
          <p:cNvSpPr txBox="1"/>
          <p:nvPr/>
        </p:nvSpPr>
        <p:spPr>
          <a:xfrm>
            <a:off x="420129" y="1655805"/>
            <a:ext cx="809367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We hear you! - Review membership survey – incorporate into new plan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Board retreat exercise and review of the past strategic plan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Meetings and conference calls with strategic planning committee</a:t>
            </a:r>
          </a:p>
          <a:p>
            <a:endParaRPr lang="en-US" dirty="0"/>
          </a:p>
          <a:p>
            <a:endParaRPr lang="en-US" dirty="0"/>
          </a:p>
        </p:txBody>
      </p:sp>
    </p:spTree>
    <p:extLst>
      <p:ext uri="{BB962C8B-B14F-4D97-AF65-F5344CB8AC3E}">
        <p14:creationId xmlns:p14="http://schemas.microsoft.com/office/powerpoint/2010/main" val="2683741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67046-E9CB-4404-863E-0E0ECA9F1948}"/>
              </a:ext>
            </a:extLst>
          </p:cNvPr>
          <p:cNvSpPr>
            <a:spLocks noGrp="1"/>
          </p:cNvSpPr>
          <p:nvPr>
            <p:ph type="title"/>
          </p:nvPr>
        </p:nvSpPr>
        <p:spPr/>
        <p:txBody>
          <a:bodyPr>
            <a:normAutofit fontScale="90000"/>
          </a:bodyPr>
          <a:lstStyle/>
          <a:p>
            <a:r>
              <a:rPr lang="en-US" dirty="0"/>
              <a:t>Strategic Plan</a:t>
            </a:r>
          </a:p>
        </p:txBody>
      </p:sp>
      <p:sp>
        <p:nvSpPr>
          <p:cNvPr id="3" name="Text Placeholder 2">
            <a:extLst>
              <a:ext uri="{FF2B5EF4-FFF2-40B4-BE49-F238E27FC236}">
                <a16:creationId xmlns:a16="http://schemas.microsoft.com/office/drawing/2014/main" xmlns="" id="{E6FC078E-8AD8-42B1-9A60-4DD9CEBD9AF7}"/>
              </a:ext>
            </a:extLst>
          </p:cNvPr>
          <p:cNvSpPr>
            <a:spLocks noGrp="1"/>
          </p:cNvSpPr>
          <p:nvPr>
            <p:ph type="body" sz="quarter" idx="13"/>
          </p:nvPr>
        </p:nvSpPr>
        <p:spPr>
          <a:xfrm>
            <a:off x="115136" y="970779"/>
            <a:ext cx="3887787" cy="261938"/>
          </a:xfrm>
        </p:spPr>
        <p:txBody>
          <a:bodyPr>
            <a:noAutofit/>
          </a:bodyPr>
          <a:lstStyle/>
          <a:p>
            <a:r>
              <a:rPr lang="en-US" sz="1800" dirty="0"/>
              <a:t>Priority Areas</a:t>
            </a:r>
          </a:p>
        </p:txBody>
      </p:sp>
      <p:graphicFrame>
        <p:nvGraphicFramePr>
          <p:cNvPr id="4" name="Diagram 3">
            <a:extLst>
              <a:ext uri="{FF2B5EF4-FFF2-40B4-BE49-F238E27FC236}">
                <a16:creationId xmlns:a16="http://schemas.microsoft.com/office/drawing/2014/main" xmlns="" id="{2670F116-52EB-43F5-A93B-61312CD52A36}"/>
              </a:ext>
            </a:extLst>
          </p:cNvPr>
          <p:cNvGraphicFramePr/>
          <p:nvPr>
            <p:extLst>
              <p:ext uri="{D42A27DB-BD31-4B8C-83A1-F6EECF244321}">
                <p14:modId xmlns:p14="http://schemas.microsoft.com/office/powerpoint/2010/main" val="322988077"/>
              </p:ext>
            </p:extLst>
          </p:nvPr>
        </p:nvGraphicFramePr>
        <p:xfrm>
          <a:off x="2529016" y="970779"/>
          <a:ext cx="4085968" cy="3632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23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30834" y="1134159"/>
            <a:ext cx="7913633" cy="2976923"/>
          </a:xfrm>
        </p:spPr>
        <p:txBody>
          <a:bodyPr>
            <a:normAutofit fontScale="55000" lnSpcReduction="20000"/>
          </a:bodyPr>
          <a:lstStyle/>
          <a:p>
            <a:r>
              <a:rPr lang="en-US" dirty="0"/>
              <a:t>Thank you to the committee!</a:t>
            </a:r>
          </a:p>
          <a:p>
            <a:pPr algn="ctr"/>
            <a:endParaRPr lang="en-US" dirty="0"/>
          </a:p>
          <a:p>
            <a:pPr algn="ctr"/>
            <a:r>
              <a:rPr lang="en-US" dirty="0"/>
              <a:t>Linda Brown</a:t>
            </a:r>
          </a:p>
          <a:p>
            <a:pPr algn="ctr"/>
            <a:r>
              <a:rPr lang="en-US" dirty="0"/>
              <a:t>Robin </a:t>
            </a:r>
            <a:r>
              <a:rPr lang="en-US" dirty="0" err="1"/>
              <a:t>Vlamis</a:t>
            </a:r>
            <a:endParaRPr lang="en-US" dirty="0"/>
          </a:p>
          <a:p>
            <a:pPr algn="ctr"/>
            <a:r>
              <a:rPr lang="en-US" dirty="0"/>
              <a:t>Tiffany Neal</a:t>
            </a:r>
          </a:p>
          <a:p>
            <a:pPr algn="ctr"/>
            <a:r>
              <a:rPr lang="en-US" dirty="0"/>
              <a:t>Carolina </a:t>
            </a:r>
            <a:r>
              <a:rPr lang="en-US" dirty="0" err="1"/>
              <a:t>Focella</a:t>
            </a:r>
            <a:endParaRPr lang="en-US" dirty="0"/>
          </a:p>
          <a:p>
            <a:pPr algn="ctr"/>
            <a:r>
              <a:rPr lang="en-US" dirty="0"/>
              <a:t>Kaitlin </a:t>
            </a:r>
            <a:r>
              <a:rPr lang="en-US" dirty="0" err="1"/>
              <a:t>Cartoccio</a:t>
            </a:r>
            <a:endParaRPr lang="en-US" dirty="0"/>
          </a:p>
          <a:p>
            <a:pPr algn="ctr"/>
            <a:r>
              <a:rPr lang="en-US" dirty="0"/>
              <a:t>Samantha </a:t>
            </a:r>
            <a:r>
              <a:rPr lang="en-US" dirty="0" err="1"/>
              <a:t>Bunsa</a:t>
            </a:r>
            <a:endParaRPr lang="en-US" dirty="0"/>
          </a:p>
          <a:p>
            <a:pPr algn="ctr"/>
            <a:r>
              <a:rPr lang="en-US" dirty="0"/>
              <a:t>Dominika Murphy</a:t>
            </a:r>
          </a:p>
          <a:p>
            <a:endParaRPr dirty="0"/>
          </a:p>
        </p:txBody>
      </p:sp>
    </p:spTree>
    <p:extLst>
      <p:ext uri="{BB962C8B-B14F-4D97-AF65-F5344CB8AC3E}">
        <p14:creationId xmlns:p14="http://schemas.microsoft.com/office/powerpoint/2010/main" val="302918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0877" y="2319920"/>
            <a:ext cx="4576388" cy="350837"/>
          </a:xfrm>
        </p:spPr>
        <p:txBody>
          <a:bodyPr/>
          <a:lstStyle/>
          <a:p>
            <a:r>
              <a:rPr dirty="0"/>
              <a:t>Date Created: Wednesday, April 24, 2019</a:t>
            </a:r>
          </a:p>
        </p:txBody>
      </p:sp>
      <p:sp>
        <p:nvSpPr>
          <p:cNvPr id="3" name="Title 2"/>
          <p:cNvSpPr>
            <a:spLocks noGrp="1"/>
          </p:cNvSpPr>
          <p:nvPr>
            <p:ph type="title"/>
          </p:nvPr>
        </p:nvSpPr>
        <p:spPr>
          <a:xfrm>
            <a:off x="331168" y="892527"/>
            <a:ext cx="8229600" cy="857250"/>
          </a:xfrm>
        </p:spPr>
        <p:txBody>
          <a:bodyPr/>
          <a:lstStyle/>
          <a:p>
            <a:r>
              <a:rPr dirty="0"/>
              <a:t>73</a:t>
            </a:r>
          </a:p>
        </p:txBody>
      </p:sp>
      <p:sp>
        <p:nvSpPr>
          <p:cNvPr id="4" name="Text Placeholder 3"/>
          <p:cNvSpPr>
            <a:spLocks noGrp="1"/>
          </p:cNvSpPr>
          <p:nvPr>
            <p:ph type="body" sz="quarter" idx="17"/>
          </p:nvPr>
        </p:nvSpPr>
        <p:spPr>
          <a:xfrm>
            <a:off x="331168" y="1638089"/>
            <a:ext cx="3859212" cy="280987"/>
          </a:xfrm>
        </p:spPr>
        <p:txBody>
          <a:bodyPr/>
          <a:lstStyle/>
          <a:p>
            <a:r>
              <a:rPr dirty="0"/>
              <a:t>Total Responses</a:t>
            </a:r>
          </a:p>
        </p:txBody>
      </p:sp>
      <p:sp>
        <p:nvSpPr>
          <p:cNvPr id="6" name="Text Placeholder 4">
            <a:extLst>
              <a:ext uri="{FF2B5EF4-FFF2-40B4-BE49-F238E27FC236}">
                <a16:creationId xmlns:a16="http://schemas.microsoft.com/office/drawing/2014/main" xmlns="" id="{8303F74E-A794-470C-ABFA-74E3E1C9E7BB}"/>
              </a:ext>
            </a:extLst>
          </p:cNvPr>
          <p:cNvSpPr txBox="1">
            <a:spLocks/>
          </p:cNvSpPr>
          <p:nvPr/>
        </p:nvSpPr>
        <p:spPr>
          <a:xfrm>
            <a:off x="211403" y="2967571"/>
            <a:ext cx="7589572" cy="1283402"/>
          </a:xfrm>
          <a:prstGeom prst="rect">
            <a:avLst/>
          </a:prstGeom>
        </p:spPr>
        <p:txBody>
          <a:bodyPr vert="horz" lIns="0" tIns="45720" rIns="91440" bIns="45720" rtlCol="0">
            <a:noAutofit/>
          </a:bodyPr>
          <a:lstStyle>
            <a:lvl1pPr marL="0" indent="0" algn="l" defTabSz="457200" rtl="0" eaLnBrk="1" latinLnBrk="0" hangingPunct="1">
              <a:spcBef>
                <a:spcPct val="20000"/>
              </a:spcBef>
              <a:buFont typeface="Arial"/>
              <a:buNone/>
              <a:defRPr sz="16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Incentive: Five winners of $15 Amazon gift cards</a:t>
            </a:r>
          </a:p>
          <a:p>
            <a:r>
              <a:rPr lang="en-US" dirty="0"/>
              <a:t>Alyson </a:t>
            </a:r>
            <a:r>
              <a:rPr lang="en-US" dirty="0" err="1"/>
              <a:t>Bilder</a:t>
            </a:r>
            <a:r>
              <a:rPr lang="en-US" dirty="0"/>
              <a:t>, Athena Watkins, Sharon </a:t>
            </a:r>
            <a:r>
              <a:rPr lang="en-US" dirty="0" err="1"/>
              <a:t>Skeahan</a:t>
            </a:r>
            <a:r>
              <a:rPr lang="en-US" dirty="0"/>
              <a:t>, Kaitlin </a:t>
            </a:r>
            <a:r>
              <a:rPr lang="en-US" dirty="0" err="1"/>
              <a:t>Cartoccio</a:t>
            </a:r>
            <a:r>
              <a:rPr lang="en-US" dirty="0"/>
              <a:t>, </a:t>
            </a:r>
            <a:r>
              <a:rPr lang="en-US" dirty="0" err="1"/>
              <a:t>Emelyn</a:t>
            </a:r>
            <a:r>
              <a:rPr lang="en-US" dirty="0"/>
              <a:t> Falcon</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694A86A-8AF1-4E55-BFC3-5256CA3C86F1}"/>
              </a:ext>
            </a:extLst>
          </p:cNvPr>
          <p:cNvSpPr>
            <a:spLocks noGrp="1"/>
          </p:cNvSpPr>
          <p:nvPr>
            <p:ph type="title"/>
          </p:nvPr>
        </p:nvSpPr>
        <p:spPr>
          <a:xfrm>
            <a:off x="204788" y="218232"/>
            <a:ext cx="8229600" cy="857250"/>
          </a:xfrm>
        </p:spPr>
        <p:txBody>
          <a:bodyPr/>
          <a:lstStyle/>
          <a:p>
            <a:r>
              <a:rPr lang="en-US" dirty="0"/>
              <a:t>Reminder </a:t>
            </a:r>
            <a:r>
              <a:rPr lang="en-US" dirty="0" smtClean="0"/>
              <a:t>postcards </a:t>
            </a:r>
            <a:r>
              <a:rPr lang="en-US" dirty="0"/>
              <a:t>sent</a:t>
            </a:r>
          </a:p>
        </p:txBody>
      </p:sp>
      <p:pic>
        <p:nvPicPr>
          <p:cNvPr id="8" name="Picture 7">
            <a:extLst>
              <a:ext uri="{FF2B5EF4-FFF2-40B4-BE49-F238E27FC236}">
                <a16:creationId xmlns:a16="http://schemas.microsoft.com/office/drawing/2014/main" xmlns="" id="{EC7DB566-7AFE-4D26-A384-0132CFF1E80B}"/>
              </a:ext>
            </a:extLst>
          </p:cNvPr>
          <p:cNvPicPr>
            <a:picLocks noChangeAspect="1"/>
          </p:cNvPicPr>
          <p:nvPr/>
        </p:nvPicPr>
        <p:blipFill>
          <a:blip r:embed="rId3"/>
          <a:stretch>
            <a:fillRect/>
          </a:stretch>
        </p:blipFill>
        <p:spPr>
          <a:xfrm>
            <a:off x="2038865" y="1075482"/>
            <a:ext cx="5341348" cy="3601967"/>
          </a:xfrm>
          <a:prstGeom prst="rect">
            <a:avLst/>
          </a:prstGeom>
        </p:spPr>
      </p:pic>
    </p:spTree>
    <p:extLst>
      <p:ext uri="{BB962C8B-B14F-4D97-AF65-F5344CB8AC3E}">
        <p14:creationId xmlns:p14="http://schemas.microsoft.com/office/powerpoint/2010/main" val="348953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How long have you been a member of NJ SOPHE?</a:t>
            </a:r>
          </a:p>
        </p:txBody>
      </p:sp>
      <p:sp>
        <p:nvSpPr>
          <p:cNvPr id="3" name="Content Placeholder 2"/>
          <p:cNvSpPr>
            <a:spLocks noGrp="1"/>
          </p:cNvSpPr>
          <p:nvPr>
            <p:ph idx="1"/>
          </p:nvPr>
        </p:nvSpPr>
        <p:spPr/>
        <p:txBody>
          <a:bodyPr/>
          <a:lstStyle/>
          <a:p>
            <a:r>
              <a:t>Answered: 73    Skipped: 0</a:t>
            </a:r>
          </a:p>
        </p:txBody>
      </p:sp>
      <p:pic>
        <p:nvPicPr>
          <p:cNvPr id="4" name="Picture 3" descr="chart2653130250.png"/>
          <p:cNvPicPr>
            <a:picLocks noChangeAspect="1"/>
          </p:cNvPicPr>
          <p:nvPr/>
        </p:nvPicPr>
        <p:blipFill>
          <a:blip r:embed="rId3"/>
          <a:stretch>
            <a:fillRect/>
          </a:stretch>
        </p:blipFill>
        <p:spPr>
          <a:xfrm>
            <a:off x="1049658" y="1498491"/>
            <a:ext cx="5388428" cy="3175000"/>
          </a:xfrm>
          <a:prstGeom prst="rect">
            <a:avLst/>
          </a:prstGeom>
        </p:spPr>
      </p:pic>
      <p:sp>
        <p:nvSpPr>
          <p:cNvPr id="5" name="TextBox 4">
            <a:extLst>
              <a:ext uri="{FF2B5EF4-FFF2-40B4-BE49-F238E27FC236}">
                <a16:creationId xmlns:a16="http://schemas.microsoft.com/office/drawing/2014/main" xmlns="" id="{0D3428DB-E8B6-46D5-A3C3-773E34419F09}"/>
              </a:ext>
            </a:extLst>
          </p:cNvPr>
          <p:cNvSpPr txBox="1"/>
          <p:nvPr/>
        </p:nvSpPr>
        <p:spPr>
          <a:xfrm>
            <a:off x="2431312" y="1623237"/>
            <a:ext cx="418214" cy="338554"/>
          </a:xfrm>
          <a:prstGeom prst="rect">
            <a:avLst/>
          </a:prstGeom>
          <a:noFill/>
        </p:spPr>
        <p:txBody>
          <a:bodyPr wrap="square" rtlCol="0">
            <a:spAutoFit/>
          </a:bodyPr>
          <a:lstStyle/>
          <a:p>
            <a:r>
              <a:rPr lang="en-US" sz="1600" dirty="0"/>
              <a:t>19</a:t>
            </a:r>
          </a:p>
        </p:txBody>
      </p:sp>
      <p:sp>
        <p:nvSpPr>
          <p:cNvPr id="6" name="TextBox 5">
            <a:extLst>
              <a:ext uri="{FF2B5EF4-FFF2-40B4-BE49-F238E27FC236}">
                <a16:creationId xmlns:a16="http://schemas.microsoft.com/office/drawing/2014/main" xmlns="" id="{590ADF24-BA44-4A89-8955-3EFDB70EB02F}"/>
              </a:ext>
            </a:extLst>
          </p:cNvPr>
          <p:cNvSpPr txBox="1"/>
          <p:nvPr/>
        </p:nvSpPr>
        <p:spPr>
          <a:xfrm>
            <a:off x="2363175" y="2705296"/>
            <a:ext cx="418214" cy="338554"/>
          </a:xfrm>
          <a:prstGeom prst="rect">
            <a:avLst/>
          </a:prstGeom>
          <a:noFill/>
        </p:spPr>
        <p:txBody>
          <a:bodyPr wrap="square" rtlCol="0">
            <a:spAutoFit/>
          </a:bodyPr>
          <a:lstStyle/>
          <a:p>
            <a:r>
              <a:rPr lang="en-US" sz="1600" dirty="0"/>
              <a:t>16</a:t>
            </a:r>
          </a:p>
        </p:txBody>
      </p:sp>
      <p:sp>
        <p:nvSpPr>
          <p:cNvPr id="7" name="TextBox 6">
            <a:extLst>
              <a:ext uri="{FF2B5EF4-FFF2-40B4-BE49-F238E27FC236}">
                <a16:creationId xmlns:a16="http://schemas.microsoft.com/office/drawing/2014/main" xmlns="" id="{3699974D-BBC1-4493-811F-625A323A437C}"/>
              </a:ext>
            </a:extLst>
          </p:cNvPr>
          <p:cNvSpPr txBox="1"/>
          <p:nvPr/>
        </p:nvSpPr>
        <p:spPr>
          <a:xfrm>
            <a:off x="2078843" y="3245846"/>
            <a:ext cx="418214" cy="338554"/>
          </a:xfrm>
          <a:prstGeom prst="rect">
            <a:avLst/>
          </a:prstGeom>
          <a:noFill/>
        </p:spPr>
        <p:txBody>
          <a:bodyPr wrap="square" rtlCol="0">
            <a:spAutoFit/>
          </a:bodyPr>
          <a:lstStyle/>
          <a:p>
            <a:r>
              <a:rPr lang="en-US" sz="1600" dirty="0"/>
              <a:t>5</a:t>
            </a:r>
          </a:p>
        </p:txBody>
      </p:sp>
      <p:sp>
        <p:nvSpPr>
          <p:cNvPr id="8" name="TextBox 7">
            <a:extLst>
              <a:ext uri="{FF2B5EF4-FFF2-40B4-BE49-F238E27FC236}">
                <a16:creationId xmlns:a16="http://schemas.microsoft.com/office/drawing/2014/main" xmlns="" id="{6B6A6566-B7B9-4E3C-BC3D-315525359B2A}"/>
              </a:ext>
            </a:extLst>
          </p:cNvPr>
          <p:cNvSpPr txBox="1"/>
          <p:nvPr/>
        </p:nvSpPr>
        <p:spPr>
          <a:xfrm>
            <a:off x="2013098" y="3780288"/>
            <a:ext cx="418214" cy="338554"/>
          </a:xfrm>
          <a:prstGeom prst="rect">
            <a:avLst/>
          </a:prstGeom>
          <a:noFill/>
        </p:spPr>
        <p:txBody>
          <a:bodyPr wrap="square" rtlCol="0">
            <a:spAutoFit/>
          </a:bodyPr>
          <a:lstStyle/>
          <a:p>
            <a:r>
              <a:rPr lang="en-US" sz="1600" dirty="0"/>
              <a:t>3</a:t>
            </a:r>
          </a:p>
        </p:txBody>
      </p:sp>
      <p:sp>
        <p:nvSpPr>
          <p:cNvPr id="9" name="TextBox 8">
            <a:extLst>
              <a:ext uri="{FF2B5EF4-FFF2-40B4-BE49-F238E27FC236}">
                <a16:creationId xmlns:a16="http://schemas.microsoft.com/office/drawing/2014/main" xmlns="" id="{1A809B13-DC02-414D-BD51-3D7D57D6F165}"/>
              </a:ext>
            </a:extLst>
          </p:cNvPr>
          <p:cNvSpPr txBox="1"/>
          <p:nvPr/>
        </p:nvSpPr>
        <p:spPr>
          <a:xfrm>
            <a:off x="2738859" y="2164746"/>
            <a:ext cx="418214" cy="338554"/>
          </a:xfrm>
          <a:prstGeom prst="rect">
            <a:avLst/>
          </a:prstGeom>
          <a:noFill/>
        </p:spPr>
        <p:txBody>
          <a:bodyPr wrap="square" rtlCol="0">
            <a:spAutoFit/>
          </a:bodyPr>
          <a:lstStyle/>
          <a:p>
            <a:r>
              <a:rPr lang="en-US" sz="1600" dirty="0"/>
              <a:t>30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How long have you been in the health field?</a:t>
            </a:r>
          </a:p>
        </p:txBody>
      </p:sp>
      <p:sp>
        <p:nvSpPr>
          <p:cNvPr id="3" name="Content Placeholder 2"/>
          <p:cNvSpPr>
            <a:spLocks noGrp="1"/>
          </p:cNvSpPr>
          <p:nvPr>
            <p:ph idx="1"/>
          </p:nvPr>
        </p:nvSpPr>
        <p:spPr/>
        <p:txBody>
          <a:bodyPr/>
          <a:lstStyle/>
          <a:p>
            <a:r>
              <a:t>Answered: 73    Skipped: 0</a:t>
            </a:r>
          </a:p>
        </p:txBody>
      </p:sp>
      <p:pic>
        <p:nvPicPr>
          <p:cNvPr id="4" name="Picture 3" descr="chart2653130360.png"/>
          <p:cNvPicPr>
            <a:picLocks noChangeAspect="1"/>
          </p:cNvPicPr>
          <p:nvPr/>
        </p:nvPicPr>
        <p:blipFill>
          <a:blip r:embed="rId3"/>
          <a:stretch>
            <a:fillRect/>
          </a:stretch>
        </p:blipFill>
        <p:spPr>
          <a:xfrm>
            <a:off x="1049658" y="1498491"/>
            <a:ext cx="5388428" cy="3175000"/>
          </a:xfrm>
          <a:prstGeom prst="rect">
            <a:avLst/>
          </a:prstGeom>
        </p:spPr>
      </p:pic>
      <p:sp>
        <p:nvSpPr>
          <p:cNvPr id="5" name="TextBox 4">
            <a:extLst>
              <a:ext uri="{FF2B5EF4-FFF2-40B4-BE49-F238E27FC236}">
                <a16:creationId xmlns:a16="http://schemas.microsoft.com/office/drawing/2014/main" xmlns="" id="{8430C9C7-02C4-4E12-8299-32D2A3865783}"/>
              </a:ext>
            </a:extLst>
          </p:cNvPr>
          <p:cNvSpPr txBox="1"/>
          <p:nvPr/>
        </p:nvSpPr>
        <p:spPr>
          <a:xfrm>
            <a:off x="2076894" y="1623237"/>
            <a:ext cx="418214" cy="338554"/>
          </a:xfrm>
          <a:prstGeom prst="rect">
            <a:avLst/>
          </a:prstGeom>
          <a:noFill/>
        </p:spPr>
        <p:txBody>
          <a:bodyPr wrap="square" rtlCol="0">
            <a:spAutoFit/>
          </a:bodyPr>
          <a:lstStyle/>
          <a:p>
            <a:r>
              <a:rPr lang="en-US" sz="1600" dirty="0"/>
              <a:t>4</a:t>
            </a:r>
          </a:p>
        </p:txBody>
      </p:sp>
      <p:sp>
        <p:nvSpPr>
          <p:cNvPr id="6" name="TextBox 5">
            <a:extLst>
              <a:ext uri="{FF2B5EF4-FFF2-40B4-BE49-F238E27FC236}">
                <a16:creationId xmlns:a16="http://schemas.microsoft.com/office/drawing/2014/main" xmlns="" id="{9129B6B1-09FB-40EE-9FFA-100CFC2C84BD}"/>
              </a:ext>
            </a:extLst>
          </p:cNvPr>
          <p:cNvSpPr txBox="1"/>
          <p:nvPr/>
        </p:nvSpPr>
        <p:spPr>
          <a:xfrm>
            <a:off x="2572282" y="2144475"/>
            <a:ext cx="418214" cy="338554"/>
          </a:xfrm>
          <a:prstGeom prst="rect">
            <a:avLst/>
          </a:prstGeom>
          <a:noFill/>
        </p:spPr>
        <p:txBody>
          <a:bodyPr wrap="square" rtlCol="0">
            <a:spAutoFit/>
          </a:bodyPr>
          <a:lstStyle/>
          <a:p>
            <a:r>
              <a:rPr lang="en-US" sz="1600" dirty="0"/>
              <a:t>25</a:t>
            </a:r>
          </a:p>
        </p:txBody>
      </p:sp>
      <p:sp>
        <p:nvSpPr>
          <p:cNvPr id="8" name="TextBox 7">
            <a:extLst>
              <a:ext uri="{FF2B5EF4-FFF2-40B4-BE49-F238E27FC236}">
                <a16:creationId xmlns:a16="http://schemas.microsoft.com/office/drawing/2014/main" xmlns="" id="{06000D54-86E4-4ECB-869B-D428331CCA57}"/>
              </a:ext>
            </a:extLst>
          </p:cNvPr>
          <p:cNvSpPr txBox="1"/>
          <p:nvPr/>
        </p:nvSpPr>
        <p:spPr>
          <a:xfrm>
            <a:off x="2165498" y="3239706"/>
            <a:ext cx="418214" cy="338554"/>
          </a:xfrm>
          <a:prstGeom prst="rect">
            <a:avLst/>
          </a:prstGeom>
          <a:noFill/>
        </p:spPr>
        <p:txBody>
          <a:bodyPr wrap="square" rtlCol="0">
            <a:spAutoFit/>
          </a:bodyPr>
          <a:lstStyle/>
          <a:p>
            <a:r>
              <a:rPr lang="en-US" sz="1600" dirty="0"/>
              <a:t>9</a:t>
            </a:r>
          </a:p>
        </p:txBody>
      </p:sp>
      <p:sp>
        <p:nvSpPr>
          <p:cNvPr id="9" name="TextBox 8">
            <a:extLst>
              <a:ext uri="{FF2B5EF4-FFF2-40B4-BE49-F238E27FC236}">
                <a16:creationId xmlns:a16="http://schemas.microsoft.com/office/drawing/2014/main" xmlns="" id="{80B4FE71-27E6-4EF9-8723-4083A7D10BE0}"/>
              </a:ext>
            </a:extLst>
          </p:cNvPr>
          <p:cNvSpPr txBox="1"/>
          <p:nvPr/>
        </p:nvSpPr>
        <p:spPr>
          <a:xfrm>
            <a:off x="2154068" y="3756837"/>
            <a:ext cx="418214" cy="338554"/>
          </a:xfrm>
          <a:prstGeom prst="rect">
            <a:avLst/>
          </a:prstGeom>
          <a:noFill/>
        </p:spPr>
        <p:txBody>
          <a:bodyPr wrap="square" rtlCol="0">
            <a:spAutoFit/>
          </a:bodyPr>
          <a:lstStyle/>
          <a:p>
            <a:r>
              <a:rPr lang="en-US" sz="1600" dirty="0"/>
              <a:t>7</a:t>
            </a:r>
          </a:p>
        </p:txBody>
      </p:sp>
      <p:sp>
        <p:nvSpPr>
          <p:cNvPr id="10" name="TextBox 9">
            <a:extLst>
              <a:ext uri="{FF2B5EF4-FFF2-40B4-BE49-F238E27FC236}">
                <a16:creationId xmlns:a16="http://schemas.microsoft.com/office/drawing/2014/main" xmlns="" id="{54A74A7B-1EF4-4949-AD32-8ED08CBBA6F5}"/>
              </a:ext>
            </a:extLst>
          </p:cNvPr>
          <p:cNvSpPr txBox="1"/>
          <p:nvPr/>
        </p:nvSpPr>
        <p:spPr>
          <a:xfrm>
            <a:off x="2781389" y="2668654"/>
            <a:ext cx="418214" cy="338554"/>
          </a:xfrm>
          <a:prstGeom prst="rect">
            <a:avLst/>
          </a:prstGeom>
          <a:noFill/>
        </p:spPr>
        <p:txBody>
          <a:bodyPr wrap="square" rtlCol="0">
            <a:spAutoFit/>
          </a:bodyPr>
          <a:lstStyle/>
          <a:p>
            <a:r>
              <a:rPr lang="en-US" sz="1600" dirty="0"/>
              <a:t>28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What type of membership do you have?</a:t>
            </a:r>
          </a:p>
        </p:txBody>
      </p:sp>
      <p:sp>
        <p:nvSpPr>
          <p:cNvPr id="3" name="Content Placeholder 2"/>
          <p:cNvSpPr>
            <a:spLocks noGrp="1"/>
          </p:cNvSpPr>
          <p:nvPr>
            <p:ph idx="1"/>
          </p:nvPr>
        </p:nvSpPr>
        <p:spPr/>
        <p:txBody>
          <a:bodyPr/>
          <a:lstStyle/>
          <a:p>
            <a:r>
              <a:t>Answered: 73    Skipped: 0</a:t>
            </a:r>
          </a:p>
        </p:txBody>
      </p:sp>
      <p:pic>
        <p:nvPicPr>
          <p:cNvPr id="4" name="Picture 3" descr="chart2653130370.png"/>
          <p:cNvPicPr>
            <a:picLocks noChangeAspect="1"/>
          </p:cNvPicPr>
          <p:nvPr/>
        </p:nvPicPr>
        <p:blipFill>
          <a:blip r:embed="rId3"/>
          <a:stretch>
            <a:fillRect/>
          </a:stretch>
        </p:blipFill>
        <p:spPr>
          <a:xfrm>
            <a:off x="1049658" y="1498491"/>
            <a:ext cx="5388428" cy="3175000"/>
          </a:xfrm>
          <a:prstGeom prst="rect">
            <a:avLst/>
          </a:prstGeom>
        </p:spPr>
      </p:pic>
      <p:sp>
        <p:nvSpPr>
          <p:cNvPr id="5" name="TextBox 4">
            <a:extLst>
              <a:ext uri="{FF2B5EF4-FFF2-40B4-BE49-F238E27FC236}">
                <a16:creationId xmlns:a16="http://schemas.microsoft.com/office/drawing/2014/main" xmlns="" id="{F37998AC-A039-4593-B01C-CB68C630C460}"/>
              </a:ext>
            </a:extLst>
          </p:cNvPr>
          <p:cNvSpPr txBox="1"/>
          <p:nvPr/>
        </p:nvSpPr>
        <p:spPr>
          <a:xfrm>
            <a:off x="3182679" y="1623237"/>
            <a:ext cx="418214" cy="338554"/>
          </a:xfrm>
          <a:prstGeom prst="rect">
            <a:avLst/>
          </a:prstGeom>
          <a:noFill/>
        </p:spPr>
        <p:txBody>
          <a:bodyPr wrap="square" rtlCol="0">
            <a:spAutoFit/>
          </a:bodyPr>
          <a:lstStyle/>
          <a:p>
            <a:r>
              <a:rPr lang="en-US" sz="1600" dirty="0"/>
              <a:t>45</a:t>
            </a:r>
          </a:p>
        </p:txBody>
      </p:sp>
      <p:sp>
        <p:nvSpPr>
          <p:cNvPr id="7" name="TextBox 6">
            <a:extLst>
              <a:ext uri="{FF2B5EF4-FFF2-40B4-BE49-F238E27FC236}">
                <a16:creationId xmlns:a16="http://schemas.microsoft.com/office/drawing/2014/main" xmlns="" id="{57E598EE-434B-4E14-A85C-88C4AAFED3EA}"/>
              </a:ext>
            </a:extLst>
          </p:cNvPr>
          <p:cNvSpPr txBox="1"/>
          <p:nvPr/>
        </p:nvSpPr>
        <p:spPr>
          <a:xfrm>
            <a:off x="2147777" y="3247403"/>
            <a:ext cx="418214" cy="338554"/>
          </a:xfrm>
          <a:prstGeom prst="rect">
            <a:avLst/>
          </a:prstGeom>
          <a:noFill/>
        </p:spPr>
        <p:txBody>
          <a:bodyPr wrap="square" rtlCol="0">
            <a:spAutoFit/>
          </a:bodyPr>
          <a:lstStyle/>
          <a:p>
            <a:r>
              <a:rPr lang="en-US" sz="1600" dirty="0"/>
              <a:t>1</a:t>
            </a:r>
          </a:p>
        </p:txBody>
      </p:sp>
      <p:sp>
        <p:nvSpPr>
          <p:cNvPr id="8" name="TextBox 7">
            <a:extLst>
              <a:ext uri="{FF2B5EF4-FFF2-40B4-BE49-F238E27FC236}">
                <a16:creationId xmlns:a16="http://schemas.microsoft.com/office/drawing/2014/main" xmlns="" id="{368469EF-8107-47B0-AC83-8D36116970C6}"/>
              </a:ext>
            </a:extLst>
          </p:cNvPr>
          <p:cNvSpPr txBox="1"/>
          <p:nvPr/>
        </p:nvSpPr>
        <p:spPr>
          <a:xfrm>
            <a:off x="2293089" y="2150127"/>
            <a:ext cx="418214" cy="338554"/>
          </a:xfrm>
          <a:prstGeom prst="rect">
            <a:avLst/>
          </a:prstGeom>
          <a:noFill/>
        </p:spPr>
        <p:txBody>
          <a:bodyPr wrap="square" rtlCol="0">
            <a:spAutoFit/>
          </a:bodyPr>
          <a:lstStyle/>
          <a:p>
            <a:r>
              <a:rPr lang="en-US" sz="1600" dirty="0"/>
              <a:t>15</a:t>
            </a:r>
          </a:p>
        </p:txBody>
      </p:sp>
      <p:sp>
        <p:nvSpPr>
          <p:cNvPr id="9" name="TextBox 8">
            <a:extLst>
              <a:ext uri="{FF2B5EF4-FFF2-40B4-BE49-F238E27FC236}">
                <a16:creationId xmlns:a16="http://schemas.microsoft.com/office/drawing/2014/main" xmlns="" id="{084563D7-EF09-4617-8B2E-B23433C06CF6}"/>
              </a:ext>
            </a:extLst>
          </p:cNvPr>
          <p:cNvSpPr txBox="1"/>
          <p:nvPr/>
        </p:nvSpPr>
        <p:spPr>
          <a:xfrm>
            <a:off x="2222205" y="2682790"/>
            <a:ext cx="418214" cy="338554"/>
          </a:xfrm>
          <a:prstGeom prst="rect">
            <a:avLst/>
          </a:prstGeom>
          <a:noFill/>
        </p:spPr>
        <p:txBody>
          <a:bodyPr wrap="square" rtlCol="0">
            <a:spAutoFit/>
          </a:bodyPr>
          <a:lstStyle/>
          <a:p>
            <a:r>
              <a:rPr lang="en-US" sz="1600" dirty="0"/>
              <a:t>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What is the highest level of health education certification that you currently have?</a:t>
            </a:r>
          </a:p>
        </p:txBody>
      </p:sp>
      <p:sp>
        <p:nvSpPr>
          <p:cNvPr id="3" name="Content Placeholder 2"/>
          <p:cNvSpPr>
            <a:spLocks noGrp="1"/>
          </p:cNvSpPr>
          <p:nvPr>
            <p:ph idx="1"/>
          </p:nvPr>
        </p:nvSpPr>
        <p:spPr/>
        <p:txBody>
          <a:bodyPr/>
          <a:lstStyle/>
          <a:p>
            <a:r>
              <a:t>Answered: 73    Skipped: 0</a:t>
            </a:r>
          </a:p>
        </p:txBody>
      </p:sp>
      <p:pic>
        <p:nvPicPr>
          <p:cNvPr id="4" name="Picture 3" descr="chart2653130420.png"/>
          <p:cNvPicPr>
            <a:picLocks noChangeAspect="1"/>
          </p:cNvPicPr>
          <p:nvPr/>
        </p:nvPicPr>
        <p:blipFill>
          <a:blip r:embed="rId3"/>
          <a:stretch>
            <a:fillRect/>
          </a:stretch>
        </p:blipFill>
        <p:spPr>
          <a:xfrm>
            <a:off x="1049658" y="1498491"/>
            <a:ext cx="5388428" cy="2630714"/>
          </a:xfrm>
          <a:prstGeom prst="rect">
            <a:avLst/>
          </a:prstGeom>
        </p:spPr>
      </p:pic>
      <p:sp>
        <p:nvSpPr>
          <p:cNvPr id="5" name="TextBox 4">
            <a:extLst>
              <a:ext uri="{FF2B5EF4-FFF2-40B4-BE49-F238E27FC236}">
                <a16:creationId xmlns:a16="http://schemas.microsoft.com/office/drawing/2014/main" xmlns="" id="{7704D9D7-E67D-465C-94E6-7F7CDE6CA5F4}"/>
              </a:ext>
            </a:extLst>
          </p:cNvPr>
          <p:cNvSpPr txBox="1"/>
          <p:nvPr/>
        </p:nvSpPr>
        <p:spPr>
          <a:xfrm>
            <a:off x="3246475" y="1687033"/>
            <a:ext cx="418214" cy="338554"/>
          </a:xfrm>
          <a:prstGeom prst="rect">
            <a:avLst/>
          </a:prstGeom>
          <a:noFill/>
        </p:spPr>
        <p:txBody>
          <a:bodyPr wrap="square" rtlCol="0">
            <a:spAutoFit/>
          </a:bodyPr>
          <a:lstStyle/>
          <a:p>
            <a:r>
              <a:rPr lang="en-US" sz="1600" dirty="0"/>
              <a:t>48</a:t>
            </a:r>
          </a:p>
        </p:txBody>
      </p:sp>
      <p:sp>
        <p:nvSpPr>
          <p:cNvPr id="6" name="TextBox 5">
            <a:extLst>
              <a:ext uri="{FF2B5EF4-FFF2-40B4-BE49-F238E27FC236}">
                <a16:creationId xmlns:a16="http://schemas.microsoft.com/office/drawing/2014/main" xmlns="" id="{9D0152F5-F1B8-43A9-ADC5-2C4B8861AD3D}"/>
              </a:ext>
            </a:extLst>
          </p:cNvPr>
          <p:cNvSpPr txBox="1"/>
          <p:nvPr/>
        </p:nvSpPr>
        <p:spPr>
          <a:xfrm>
            <a:off x="2341910" y="2406719"/>
            <a:ext cx="418214" cy="338554"/>
          </a:xfrm>
          <a:prstGeom prst="rect">
            <a:avLst/>
          </a:prstGeom>
          <a:noFill/>
        </p:spPr>
        <p:txBody>
          <a:bodyPr wrap="square" rtlCol="0">
            <a:spAutoFit/>
          </a:bodyPr>
          <a:lstStyle/>
          <a:p>
            <a:r>
              <a:rPr lang="en-US" sz="1600" dirty="0"/>
              <a:t>14</a:t>
            </a:r>
          </a:p>
        </p:txBody>
      </p:sp>
      <p:sp>
        <p:nvSpPr>
          <p:cNvPr id="7" name="TextBox 6">
            <a:extLst>
              <a:ext uri="{FF2B5EF4-FFF2-40B4-BE49-F238E27FC236}">
                <a16:creationId xmlns:a16="http://schemas.microsoft.com/office/drawing/2014/main" xmlns="" id="{4E74F70F-AF9B-4D1B-BCC2-74A8366FE888}"/>
              </a:ext>
            </a:extLst>
          </p:cNvPr>
          <p:cNvSpPr txBox="1"/>
          <p:nvPr/>
        </p:nvSpPr>
        <p:spPr>
          <a:xfrm>
            <a:off x="2222205" y="3181710"/>
            <a:ext cx="418214" cy="338554"/>
          </a:xfrm>
          <a:prstGeom prst="rect">
            <a:avLst/>
          </a:prstGeom>
          <a:noFill/>
        </p:spPr>
        <p:txBody>
          <a:bodyPr wrap="square" rtlCol="0">
            <a:spAutoFit/>
          </a:bodyPr>
          <a:lstStyle/>
          <a:p>
            <a:r>
              <a:rPr lang="en-US" sz="1600" dirty="0"/>
              <a:t>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How do you obtain most of your CHES/MCHES credits? (Please choose up to 2 responses)</a:t>
            </a:r>
          </a:p>
        </p:txBody>
      </p:sp>
      <p:sp>
        <p:nvSpPr>
          <p:cNvPr id="3" name="Content Placeholder 2"/>
          <p:cNvSpPr>
            <a:spLocks noGrp="1"/>
          </p:cNvSpPr>
          <p:nvPr>
            <p:ph idx="1"/>
          </p:nvPr>
        </p:nvSpPr>
        <p:spPr/>
        <p:txBody>
          <a:bodyPr/>
          <a:lstStyle/>
          <a:p>
            <a:r>
              <a:t>Answered: 73    Skipped: 0</a:t>
            </a:r>
          </a:p>
        </p:txBody>
      </p:sp>
      <p:pic>
        <p:nvPicPr>
          <p:cNvPr id="4" name="Picture 3" descr="chart2653130430.png"/>
          <p:cNvPicPr>
            <a:picLocks noChangeAspect="1"/>
          </p:cNvPicPr>
          <p:nvPr/>
        </p:nvPicPr>
        <p:blipFill>
          <a:blip r:embed="rId3"/>
          <a:stretch>
            <a:fillRect/>
          </a:stretch>
        </p:blipFill>
        <p:spPr>
          <a:xfrm>
            <a:off x="194298" y="1212746"/>
            <a:ext cx="5388428" cy="3628571"/>
          </a:xfrm>
          <a:prstGeom prst="rect">
            <a:avLst/>
          </a:prstGeom>
        </p:spPr>
      </p:pic>
      <p:sp>
        <p:nvSpPr>
          <p:cNvPr id="5" name="TextBox 4">
            <a:extLst>
              <a:ext uri="{FF2B5EF4-FFF2-40B4-BE49-F238E27FC236}">
                <a16:creationId xmlns:a16="http://schemas.microsoft.com/office/drawing/2014/main" xmlns="" id="{3A1C1EA7-2CCA-4577-80F1-888600660578}"/>
              </a:ext>
            </a:extLst>
          </p:cNvPr>
          <p:cNvSpPr txBox="1"/>
          <p:nvPr/>
        </p:nvSpPr>
        <p:spPr>
          <a:xfrm>
            <a:off x="2363175" y="1259759"/>
            <a:ext cx="418214" cy="338554"/>
          </a:xfrm>
          <a:prstGeom prst="rect">
            <a:avLst/>
          </a:prstGeom>
          <a:noFill/>
        </p:spPr>
        <p:txBody>
          <a:bodyPr wrap="square" rtlCol="0">
            <a:spAutoFit/>
          </a:bodyPr>
          <a:lstStyle/>
          <a:p>
            <a:r>
              <a:rPr lang="en-US" sz="1600" dirty="0"/>
              <a:t>46</a:t>
            </a:r>
          </a:p>
        </p:txBody>
      </p:sp>
      <p:sp>
        <p:nvSpPr>
          <p:cNvPr id="6" name="TextBox 5">
            <a:extLst>
              <a:ext uri="{FF2B5EF4-FFF2-40B4-BE49-F238E27FC236}">
                <a16:creationId xmlns:a16="http://schemas.microsoft.com/office/drawing/2014/main" xmlns="" id="{2377E151-33B0-477E-ADBB-B710ADE5FDAE}"/>
              </a:ext>
            </a:extLst>
          </p:cNvPr>
          <p:cNvSpPr txBox="1"/>
          <p:nvPr/>
        </p:nvSpPr>
        <p:spPr>
          <a:xfrm>
            <a:off x="1307806" y="3980530"/>
            <a:ext cx="418214" cy="338554"/>
          </a:xfrm>
          <a:prstGeom prst="rect">
            <a:avLst/>
          </a:prstGeom>
          <a:noFill/>
        </p:spPr>
        <p:txBody>
          <a:bodyPr wrap="square" rtlCol="0">
            <a:spAutoFit/>
          </a:bodyPr>
          <a:lstStyle/>
          <a:p>
            <a:r>
              <a:rPr lang="en-US" sz="1600" dirty="0"/>
              <a:t>9</a:t>
            </a:r>
          </a:p>
        </p:txBody>
      </p:sp>
      <p:sp>
        <p:nvSpPr>
          <p:cNvPr id="7" name="TextBox 6">
            <a:extLst>
              <a:ext uri="{FF2B5EF4-FFF2-40B4-BE49-F238E27FC236}">
                <a16:creationId xmlns:a16="http://schemas.microsoft.com/office/drawing/2014/main" xmlns="" id="{3F0D31DB-DAE7-4BBD-BE0C-34AE07AA3AEA}"/>
              </a:ext>
            </a:extLst>
          </p:cNvPr>
          <p:cNvSpPr txBox="1"/>
          <p:nvPr/>
        </p:nvSpPr>
        <p:spPr>
          <a:xfrm>
            <a:off x="1298628" y="1703436"/>
            <a:ext cx="418214" cy="338554"/>
          </a:xfrm>
          <a:prstGeom prst="rect">
            <a:avLst/>
          </a:prstGeom>
          <a:noFill/>
        </p:spPr>
        <p:txBody>
          <a:bodyPr wrap="square" rtlCol="0">
            <a:spAutoFit/>
          </a:bodyPr>
          <a:lstStyle/>
          <a:p>
            <a:r>
              <a:rPr lang="en-US" sz="1600" dirty="0"/>
              <a:t>8</a:t>
            </a:r>
          </a:p>
        </p:txBody>
      </p:sp>
      <p:sp>
        <p:nvSpPr>
          <p:cNvPr id="8" name="TextBox 7">
            <a:extLst>
              <a:ext uri="{FF2B5EF4-FFF2-40B4-BE49-F238E27FC236}">
                <a16:creationId xmlns:a16="http://schemas.microsoft.com/office/drawing/2014/main" xmlns="" id="{62C8EBF3-C06A-498B-B4FD-DE7A27C26458}"/>
              </a:ext>
            </a:extLst>
          </p:cNvPr>
          <p:cNvSpPr txBox="1"/>
          <p:nvPr/>
        </p:nvSpPr>
        <p:spPr>
          <a:xfrm>
            <a:off x="1516913" y="2170332"/>
            <a:ext cx="418214" cy="338554"/>
          </a:xfrm>
          <a:prstGeom prst="rect">
            <a:avLst/>
          </a:prstGeom>
          <a:noFill/>
        </p:spPr>
        <p:txBody>
          <a:bodyPr wrap="square" rtlCol="0">
            <a:spAutoFit/>
          </a:bodyPr>
          <a:lstStyle/>
          <a:p>
            <a:r>
              <a:rPr lang="en-US" sz="1600" dirty="0"/>
              <a:t>17</a:t>
            </a:r>
          </a:p>
        </p:txBody>
      </p:sp>
      <p:sp>
        <p:nvSpPr>
          <p:cNvPr id="9" name="TextBox 8">
            <a:extLst>
              <a:ext uri="{FF2B5EF4-FFF2-40B4-BE49-F238E27FC236}">
                <a16:creationId xmlns:a16="http://schemas.microsoft.com/office/drawing/2014/main" xmlns="" id="{08608010-53D1-42A2-839F-73216810F7C4}"/>
              </a:ext>
            </a:extLst>
          </p:cNvPr>
          <p:cNvSpPr txBox="1"/>
          <p:nvPr/>
        </p:nvSpPr>
        <p:spPr>
          <a:xfrm>
            <a:off x="1786270" y="2634614"/>
            <a:ext cx="418214" cy="338554"/>
          </a:xfrm>
          <a:prstGeom prst="rect">
            <a:avLst/>
          </a:prstGeom>
          <a:noFill/>
        </p:spPr>
        <p:txBody>
          <a:bodyPr wrap="square" rtlCol="0">
            <a:spAutoFit/>
          </a:bodyPr>
          <a:lstStyle/>
          <a:p>
            <a:r>
              <a:rPr lang="en-US" sz="1600" dirty="0"/>
              <a:t>25</a:t>
            </a:r>
          </a:p>
        </p:txBody>
      </p:sp>
      <p:sp>
        <p:nvSpPr>
          <p:cNvPr id="10" name="TextBox 9">
            <a:extLst>
              <a:ext uri="{FF2B5EF4-FFF2-40B4-BE49-F238E27FC236}">
                <a16:creationId xmlns:a16="http://schemas.microsoft.com/office/drawing/2014/main" xmlns="" id="{E9FAB06E-A9C2-45E2-960F-F56DD658C49C}"/>
              </a:ext>
            </a:extLst>
          </p:cNvPr>
          <p:cNvSpPr txBox="1"/>
          <p:nvPr/>
        </p:nvSpPr>
        <p:spPr>
          <a:xfrm>
            <a:off x="1220657" y="3101510"/>
            <a:ext cx="418214" cy="338554"/>
          </a:xfrm>
          <a:prstGeom prst="rect">
            <a:avLst/>
          </a:prstGeom>
          <a:noFill/>
        </p:spPr>
        <p:txBody>
          <a:bodyPr wrap="square" rtlCol="0">
            <a:spAutoFit/>
          </a:bodyPr>
          <a:lstStyle/>
          <a:p>
            <a:r>
              <a:rPr lang="en-US" sz="1600" dirty="0"/>
              <a:t>6</a:t>
            </a:r>
          </a:p>
        </p:txBody>
      </p:sp>
      <p:sp>
        <p:nvSpPr>
          <p:cNvPr id="11" name="TextBox 10">
            <a:extLst>
              <a:ext uri="{FF2B5EF4-FFF2-40B4-BE49-F238E27FC236}">
                <a16:creationId xmlns:a16="http://schemas.microsoft.com/office/drawing/2014/main" xmlns="" id="{C5A68980-E4FD-4E47-82EC-40407CF83A92}"/>
              </a:ext>
            </a:extLst>
          </p:cNvPr>
          <p:cNvSpPr txBox="1"/>
          <p:nvPr/>
        </p:nvSpPr>
        <p:spPr>
          <a:xfrm>
            <a:off x="1307806" y="3553540"/>
            <a:ext cx="418214" cy="338554"/>
          </a:xfrm>
          <a:prstGeom prst="rect">
            <a:avLst/>
          </a:prstGeom>
          <a:noFill/>
        </p:spPr>
        <p:txBody>
          <a:bodyPr wrap="square" rtlCol="0">
            <a:spAutoFit/>
          </a:bodyPr>
          <a:lstStyle/>
          <a:p>
            <a:r>
              <a:rPr lang="en-US" sz="1600" dirty="0"/>
              <a:t>9</a:t>
            </a:r>
          </a:p>
        </p:txBody>
      </p:sp>
      <p:graphicFrame>
        <p:nvGraphicFramePr>
          <p:cNvPr id="12" name="Table 11">
            <a:extLst>
              <a:ext uri="{FF2B5EF4-FFF2-40B4-BE49-F238E27FC236}">
                <a16:creationId xmlns:a16="http://schemas.microsoft.com/office/drawing/2014/main" xmlns="" id="{0A913C27-5091-44C6-A863-274BAE788484}"/>
              </a:ext>
            </a:extLst>
          </p:cNvPr>
          <p:cNvGraphicFramePr>
            <a:graphicFrameLocks noGrp="1"/>
          </p:cNvGraphicFramePr>
          <p:nvPr>
            <p:extLst>
              <p:ext uri="{D42A27DB-BD31-4B8C-83A1-F6EECF244321}">
                <p14:modId xmlns:p14="http://schemas.microsoft.com/office/powerpoint/2010/main" val="1533318789"/>
              </p:ext>
            </p:extLst>
          </p:nvPr>
        </p:nvGraphicFramePr>
        <p:xfrm>
          <a:off x="5744303" y="1355125"/>
          <a:ext cx="3055088" cy="2787410"/>
        </p:xfrm>
        <a:graphic>
          <a:graphicData uri="http://schemas.openxmlformats.org/drawingml/2006/table">
            <a:tbl>
              <a:tblPr firstRow="1" bandRow="1">
                <a:tableStyleId>{775DCB02-9BB8-47FD-8907-85C794F793BA}</a:tableStyleId>
              </a:tblPr>
              <a:tblGrid>
                <a:gridCol w="2069767">
                  <a:extLst>
                    <a:ext uri="{9D8B030D-6E8A-4147-A177-3AD203B41FA5}">
                      <a16:colId xmlns:a16="http://schemas.microsoft.com/office/drawing/2014/main" xmlns="" val="3562164383"/>
                    </a:ext>
                  </a:extLst>
                </a:gridCol>
                <a:gridCol w="985321">
                  <a:extLst>
                    <a:ext uri="{9D8B030D-6E8A-4147-A177-3AD203B41FA5}">
                      <a16:colId xmlns:a16="http://schemas.microsoft.com/office/drawing/2014/main" xmlns="" val="1315450194"/>
                    </a:ext>
                  </a:extLst>
                </a:gridCol>
              </a:tblGrid>
              <a:tr h="293715">
                <a:tc>
                  <a:txBody>
                    <a:bodyPr/>
                    <a:lstStyle/>
                    <a:p>
                      <a:pPr algn="ctr"/>
                      <a:r>
                        <a:rPr lang="en-US" sz="1400" b="1" dirty="0"/>
                        <a:t>Item</a:t>
                      </a:r>
                    </a:p>
                  </a:txBody>
                  <a:tcPr/>
                </a:tc>
                <a:tc>
                  <a:txBody>
                    <a:bodyPr/>
                    <a:lstStyle/>
                    <a:p>
                      <a:pPr algn="ctr"/>
                      <a:r>
                        <a:rPr lang="en-US" sz="1400" b="1" dirty="0"/>
                        <a:t># of Responses</a:t>
                      </a:r>
                    </a:p>
                  </a:txBody>
                  <a:tcPr/>
                </a:tc>
                <a:extLst>
                  <a:ext uri="{0D108BD9-81ED-4DB2-BD59-A6C34878D82A}">
                    <a16:rowId xmlns:a16="http://schemas.microsoft.com/office/drawing/2014/main" xmlns="" val="3721050384"/>
                  </a:ext>
                </a:extLst>
              </a:tr>
              <a:tr h="293715">
                <a:tc>
                  <a:txBody>
                    <a:bodyPr/>
                    <a:lstStyle/>
                    <a:p>
                      <a:r>
                        <a:rPr lang="en-US" sz="1200" dirty="0"/>
                        <a:t>Other Orgs (NJEHA, webinars)</a:t>
                      </a:r>
                    </a:p>
                  </a:txBody>
                  <a:tcPr/>
                </a:tc>
                <a:tc>
                  <a:txBody>
                    <a:bodyPr/>
                    <a:lstStyle/>
                    <a:p>
                      <a:pPr algn="ctr"/>
                      <a:r>
                        <a:rPr lang="en-US" sz="1200" dirty="0"/>
                        <a:t>4</a:t>
                      </a:r>
                    </a:p>
                  </a:txBody>
                  <a:tcPr/>
                </a:tc>
                <a:extLst>
                  <a:ext uri="{0D108BD9-81ED-4DB2-BD59-A6C34878D82A}">
                    <a16:rowId xmlns:a16="http://schemas.microsoft.com/office/drawing/2014/main" xmlns="" val="1561725731"/>
                  </a:ext>
                </a:extLst>
              </a:tr>
              <a:tr h="506960">
                <a:tc>
                  <a:txBody>
                    <a:bodyPr/>
                    <a:lstStyle/>
                    <a:p>
                      <a:r>
                        <a:rPr lang="en-US" sz="1200" dirty="0"/>
                        <a:t>Not CHES/MCHES or other certification</a:t>
                      </a:r>
                    </a:p>
                  </a:txBody>
                  <a:tcPr/>
                </a:tc>
                <a:tc>
                  <a:txBody>
                    <a:bodyPr/>
                    <a:lstStyle/>
                    <a:p>
                      <a:pPr algn="ctr"/>
                      <a:r>
                        <a:rPr lang="en-US" sz="1200" dirty="0"/>
                        <a:t>2</a:t>
                      </a:r>
                    </a:p>
                  </a:txBody>
                  <a:tcPr/>
                </a:tc>
                <a:extLst>
                  <a:ext uri="{0D108BD9-81ED-4DB2-BD59-A6C34878D82A}">
                    <a16:rowId xmlns:a16="http://schemas.microsoft.com/office/drawing/2014/main" xmlns="" val="1230362073"/>
                  </a:ext>
                </a:extLst>
              </a:tr>
              <a:tr h="293715">
                <a:tc>
                  <a:txBody>
                    <a:bodyPr/>
                    <a:lstStyle/>
                    <a:p>
                      <a:r>
                        <a:rPr lang="en-US" sz="1200" dirty="0"/>
                        <a:t>Michigan PH</a:t>
                      </a:r>
                    </a:p>
                  </a:txBody>
                  <a:tcPr/>
                </a:tc>
                <a:tc>
                  <a:txBody>
                    <a:bodyPr/>
                    <a:lstStyle/>
                    <a:p>
                      <a:pPr algn="ctr"/>
                      <a:r>
                        <a:rPr lang="en-US" sz="1200" dirty="0"/>
                        <a:t>1</a:t>
                      </a:r>
                    </a:p>
                  </a:txBody>
                  <a:tcPr/>
                </a:tc>
                <a:extLst>
                  <a:ext uri="{0D108BD9-81ED-4DB2-BD59-A6C34878D82A}">
                    <a16:rowId xmlns:a16="http://schemas.microsoft.com/office/drawing/2014/main" xmlns="" val="1547179487"/>
                  </a:ext>
                </a:extLst>
              </a:tr>
              <a:tr h="293715">
                <a:tc>
                  <a:txBody>
                    <a:bodyPr/>
                    <a:lstStyle/>
                    <a:p>
                      <a:r>
                        <a:rPr lang="en-US" sz="1200" dirty="0"/>
                        <a:t>SOPHE CORE</a:t>
                      </a:r>
                    </a:p>
                  </a:txBody>
                  <a:tcPr/>
                </a:tc>
                <a:tc>
                  <a:txBody>
                    <a:bodyPr/>
                    <a:lstStyle/>
                    <a:p>
                      <a:pPr algn="ctr"/>
                      <a:r>
                        <a:rPr lang="en-US" sz="1200" dirty="0"/>
                        <a:t>1</a:t>
                      </a:r>
                    </a:p>
                  </a:txBody>
                  <a:tcPr/>
                </a:tc>
                <a:extLst>
                  <a:ext uri="{0D108BD9-81ED-4DB2-BD59-A6C34878D82A}">
                    <a16:rowId xmlns:a16="http://schemas.microsoft.com/office/drawing/2014/main" xmlns="" val="4195532562"/>
                  </a:ext>
                </a:extLst>
              </a:tr>
              <a:tr h="293715">
                <a:tc>
                  <a:txBody>
                    <a:bodyPr/>
                    <a:lstStyle/>
                    <a:p>
                      <a:r>
                        <a:rPr lang="en-US" sz="1200" dirty="0"/>
                        <a:t>Newly certified</a:t>
                      </a:r>
                    </a:p>
                  </a:txBody>
                  <a:tcPr/>
                </a:tc>
                <a:tc>
                  <a:txBody>
                    <a:bodyPr/>
                    <a:lstStyle/>
                    <a:p>
                      <a:pPr algn="ctr"/>
                      <a:r>
                        <a:rPr lang="en-US" sz="1200" dirty="0"/>
                        <a:t>1</a:t>
                      </a:r>
                    </a:p>
                  </a:txBody>
                  <a:tcPr/>
                </a:tc>
                <a:extLst>
                  <a:ext uri="{0D108BD9-81ED-4DB2-BD59-A6C34878D82A}">
                    <a16:rowId xmlns:a16="http://schemas.microsoft.com/office/drawing/2014/main" xmlns="" val="4175250162"/>
                  </a:ext>
                </a:extLst>
              </a:tr>
              <a:tr h="293715">
                <a:tc>
                  <a:txBody>
                    <a:bodyPr/>
                    <a:lstStyle/>
                    <a:p>
                      <a:r>
                        <a:rPr lang="en-US" sz="1200" dirty="0"/>
                        <a:t>Category II credits</a:t>
                      </a:r>
                    </a:p>
                  </a:txBody>
                  <a:tcPr/>
                </a:tc>
                <a:tc>
                  <a:txBody>
                    <a:bodyPr/>
                    <a:lstStyle/>
                    <a:p>
                      <a:pPr algn="ctr"/>
                      <a:r>
                        <a:rPr lang="en-US" sz="1200" dirty="0"/>
                        <a:t>1</a:t>
                      </a:r>
                    </a:p>
                  </a:txBody>
                  <a:tcPr/>
                </a:tc>
                <a:extLst>
                  <a:ext uri="{0D108BD9-81ED-4DB2-BD59-A6C34878D82A}">
                    <a16:rowId xmlns:a16="http://schemas.microsoft.com/office/drawing/2014/main" xmlns="" val="3879623014"/>
                  </a:ext>
                </a:extLst>
              </a:tr>
              <a:tr h="293715">
                <a:tc>
                  <a:txBody>
                    <a:bodyPr/>
                    <a:lstStyle/>
                    <a:p>
                      <a:r>
                        <a:rPr lang="en-US" sz="1200" dirty="0"/>
                        <a:t>NJ SOPHE</a:t>
                      </a:r>
                    </a:p>
                  </a:txBody>
                  <a:tcPr/>
                </a:tc>
                <a:tc>
                  <a:txBody>
                    <a:bodyPr/>
                    <a:lstStyle/>
                    <a:p>
                      <a:pPr algn="ctr"/>
                      <a:r>
                        <a:rPr lang="en-US" sz="1200" dirty="0"/>
                        <a:t>1</a:t>
                      </a:r>
                    </a:p>
                  </a:txBody>
                  <a:tcPr/>
                </a:tc>
                <a:extLst>
                  <a:ext uri="{0D108BD9-81ED-4DB2-BD59-A6C34878D82A}">
                    <a16:rowId xmlns:a16="http://schemas.microsoft.com/office/drawing/2014/main" xmlns="" val="1937947440"/>
                  </a:ext>
                </a:extLst>
              </a:tr>
            </a:tbl>
          </a:graphicData>
        </a:graphic>
      </p:graphicFrame>
      <p:sp>
        <p:nvSpPr>
          <p:cNvPr id="13" name="TextBox 12">
            <a:extLst>
              <a:ext uri="{FF2B5EF4-FFF2-40B4-BE49-F238E27FC236}">
                <a16:creationId xmlns:a16="http://schemas.microsoft.com/office/drawing/2014/main" xmlns="" id="{E25E285A-938F-48D7-AF65-1879B04C4900}"/>
              </a:ext>
            </a:extLst>
          </p:cNvPr>
          <p:cNvSpPr txBox="1"/>
          <p:nvPr/>
        </p:nvSpPr>
        <p:spPr>
          <a:xfrm>
            <a:off x="6337004" y="979214"/>
            <a:ext cx="2083981" cy="369332"/>
          </a:xfrm>
          <a:prstGeom prst="rect">
            <a:avLst/>
          </a:prstGeom>
          <a:noFill/>
        </p:spPr>
        <p:txBody>
          <a:bodyPr wrap="square" rtlCol="0">
            <a:spAutoFit/>
          </a:bodyPr>
          <a:lstStyle/>
          <a:p>
            <a:pPr algn="ctr"/>
            <a:r>
              <a:rPr lang="en-US" b="1" dirty="0"/>
              <a:t>Other Responses</a:t>
            </a:r>
          </a:p>
        </p:txBody>
      </p:sp>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1473</TotalTime>
  <Words>1061</Words>
  <Application>Microsoft Office PowerPoint</Application>
  <PresentationFormat>On-screen Show (16:9)</PresentationFormat>
  <Paragraphs>268</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SM-template-20140529</vt:lpstr>
      <vt:lpstr>Data slides</vt:lpstr>
      <vt:lpstr>Response Summary</vt:lpstr>
      <vt:lpstr>PowerPoint Presentation</vt:lpstr>
      <vt:lpstr>PowerPoint Presentation</vt:lpstr>
      <vt:lpstr>73</vt:lpstr>
      <vt:lpstr>Reminder postcards sent</vt:lpstr>
      <vt:lpstr>Q1: How long have you been a member of NJ SOPHE?</vt:lpstr>
      <vt:lpstr>Q2: How long have you been in the health field?</vt:lpstr>
      <vt:lpstr>Q3: What type of membership do you have?</vt:lpstr>
      <vt:lpstr>Q5: What is the highest level of health education certification that you currently have?</vt:lpstr>
      <vt:lpstr>Q6: How do you obtain most of your CHES/MCHES credits? (Please choose up to 2 responses)</vt:lpstr>
      <vt:lpstr>Q7: What were your main reasons for joining NJ SOPHE? (select up to 3 answers)</vt:lpstr>
      <vt:lpstr>Q8: What NJ SOPHE member benefits have you found to be the most valuable? (select up to 3 answers)</vt:lpstr>
      <vt:lpstr>Q14: NJ SOPHE currently maintains an active Facebook page. Which of the following other social media platforms would you like to see NJ SOPHE start using? (Please check all that apply)</vt:lpstr>
      <vt:lpstr>Q16: Please indicate your time preference for NJ SOPHE social/networking events: (Select all that apply)</vt:lpstr>
      <vt:lpstr>Q18: NJ SOPHE relies on volunteers to serve on its board and committees. If you haven’t been involved what could persuade you to participate?</vt:lpstr>
      <vt:lpstr>Q19: How satisfied are you with NJ SOPHE?</vt:lpstr>
      <vt:lpstr>Q 20: What could NJ SOPHE do to better serve your needs?</vt:lpstr>
      <vt:lpstr>Q 20: What could NJ SOPHE do to better serve your needs?</vt:lpstr>
      <vt:lpstr>Strategic Planning</vt:lpstr>
      <vt:lpstr>Strategic Plan</vt:lpstr>
    </vt:vector>
  </TitlesOfParts>
  <Company>SurveyMonkey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Tiffany Neal</cp:lastModifiedBy>
  <cp:revision>74</cp:revision>
  <cp:lastPrinted>2019-12-03T20:43:05Z</cp:lastPrinted>
  <dcterms:created xsi:type="dcterms:W3CDTF">2014-01-30T23:18:11Z</dcterms:created>
  <dcterms:modified xsi:type="dcterms:W3CDTF">2019-12-05T04:18:53Z</dcterms:modified>
</cp:coreProperties>
</file>