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16"/>
  </p:notesMasterIdLst>
  <p:handoutMasterIdLst>
    <p:handoutMasterId r:id="rId17"/>
  </p:handoutMasterIdLst>
  <p:sldIdLst>
    <p:sldId id="256" r:id="rId2"/>
    <p:sldId id="257" r:id="rId3"/>
    <p:sldId id="267" r:id="rId4"/>
    <p:sldId id="268" r:id="rId5"/>
    <p:sldId id="258" r:id="rId6"/>
    <p:sldId id="269" r:id="rId7"/>
    <p:sldId id="270" r:id="rId8"/>
    <p:sldId id="271" r:id="rId9"/>
    <p:sldId id="259" r:id="rId10"/>
    <p:sldId id="262" r:id="rId11"/>
    <p:sldId id="261" r:id="rId12"/>
    <p:sldId id="263" r:id="rId13"/>
    <p:sldId id="272" r:id="rId14"/>
    <p:sldId id="265"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14"/>
    <p:restoredTop sz="94667"/>
  </p:normalViewPr>
  <p:slideViewPr>
    <p:cSldViewPr>
      <p:cViewPr varScale="1">
        <p:scale>
          <a:sx n="97" d="100"/>
          <a:sy n="97" d="100"/>
        </p:scale>
        <p:origin x="1712"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0419"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0420"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0421"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52131A8-47FC-4D39-AABA-3491A65D1D9E}"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440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40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440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7B9211BA-A478-4F84-A574-8B7D9D2CC10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D2338C-2833-4497-8F53-BFC38314B362}" type="slidenum">
              <a:rPr lang="en-US"/>
              <a:pPr/>
              <a:t>1</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r>
              <a:rPr lang="en-US"/>
              <a:t>Why don’t health educators like or feel comfortable with evaluation?</a:t>
            </a:r>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2D9C2E-E14A-4411-BD24-0098BEACC578}" type="slidenum">
              <a:rPr lang="en-US"/>
              <a:pPr/>
              <a:t>14</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r>
              <a:rPr lang="en-US"/>
              <a:t>Evaluation report: Introduction, Lit review, methodology, results, conclusions/recommendations/summary.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6C8A81-9181-4F82-99D5-E2ACD08ECD76}" type="slidenum">
              <a:rPr lang="en-US"/>
              <a:pPr/>
              <a:t>2</a:t>
            </a:fld>
            <a:endParaRPr lang="en-US"/>
          </a:p>
        </p:txBody>
      </p:sp>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r>
              <a:rPr lang="en-US"/>
              <a:t>Community: Utilize epidemiologic principles to explain disease patterns within the community, Evaluations provide the necessary information to support programs when they are reviewed by federal or state gov’ts. Evaluations may help secure future grant funding. </a:t>
            </a:r>
          </a:p>
          <a:p>
            <a:r>
              <a:rPr lang="en-US"/>
              <a:t>School: Data may be shared with parents &amp; school boards to help understand student’s needs and interest, and further develop school curricula. Evaluation of curricular goals and objectives is critical. </a:t>
            </a:r>
          </a:p>
          <a:p>
            <a:r>
              <a:rPr lang="en-US"/>
              <a:t>Health care: be able to understand and interpret research findings for patients and families, may be asked to participate in clinical research. </a:t>
            </a:r>
          </a:p>
          <a:p>
            <a:r>
              <a:rPr lang="en-US"/>
              <a:t>Business: use findings to demonstrate the efficacy of worksite health promotion programs. Examine cost-effectiveness by looking at things like productivity, absenteeism, health care and workers comp claims. May also monitor safety compliance. </a:t>
            </a:r>
          </a:p>
          <a:p>
            <a:r>
              <a:rPr lang="en-US"/>
              <a:t>College: Professors are expected to engage in scholarly activities like research, article and grant writing, and collaboration with academics in other facilities. </a:t>
            </a:r>
          </a:p>
          <a:p>
            <a:r>
              <a:rPr lang="en-US"/>
              <a:t>University Health: general research and evaluation skills to determine cost-effectiveness of interventions.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0F4F46-2455-4CF7-B1B8-778E2882EC2E}" type="slidenum">
              <a:rPr lang="en-US"/>
              <a:pPr/>
              <a:t>3</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a:t>What is difference between research &amp; evaluation? What do those two terms mean?</a:t>
            </a:r>
          </a:p>
          <a:p>
            <a:r>
              <a:rPr lang="en-US"/>
              <a:t>Evaluation: assess a process or program to provide evidence or feedback</a:t>
            </a:r>
          </a:p>
          <a:p>
            <a:r>
              <a:rPr lang="en-US"/>
              <a:t>Research: organized process that utilizes scientific method to investigating problems</a:t>
            </a:r>
          </a:p>
          <a:p>
            <a:r>
              <a:rPr lang="en-US"/>
              <a:t>You often use the research process when conducting evaluation. </a:t>
            </a:r>
          </a:p>
          <a:p>
            <a:r>
              <a:rPr lang="en-US"/>
              <a:t>Reliability=consistency</a:t>
            </a:r>
          </a:p>
          <a:p>
            <a:r>
              <a:rPr lang="en-US"/>
              <a:t>Validity=degree to which tool measures what it is intended to measure</a:t>
            </a:r>
          </a:p>
          <a:p>
            <a:r>
              <a:rPr lang="en-US"/>
              <a:t>Variable=operational forms of a contruct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01B854-D66D-4785-9C25-3C8306BBCA59}" type="slidenum">
              <a:rPr lang="en-US"/>
              <a:pPr/>
              <a:t>5</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r>
              <a:rPr lang="en-US"/>
              <a:t>There are many reasons why you would conduct research: determine if your program objectives were met, improve implementation, provide accountability to stakeholders and funders, contribute to scientific base of information on a particular subject, inform policy, etc. Ask yourself what is the purpose of your research, and develop a purpose statement which can help guide you through the process. </a:t>
            </a:r>
          </a:p>
          <a:p>
            <a:endParaRPr lang="en-US"/>
          </a:p>
          <a:p>
            <a:r>
              <a:rPr lang="en-US"/>
              <a:t>When you are evaluating a program, you are seeking the answers to specific questions about your program and its objectives. Questions can be related to the different types of evaluation. EX: Process evaluation: Did participation rates change as the program progressed (6-week program)? If a program is held more than once (evening &amp; daytime), which had better participation? Which location had the most participation? </a:t>
            </a:r>
          </a:p>
          <a:p>
            <a:endParaRPr lang="en-US"/>
          </a:p>
          <a:p>
            <a:r>
              <a:rPr lang="en-US"/>
              <a:t>Feasibility: Want it to be the most rigorous design that is feasible based on cost, ethics, randomization abilities, research design etc.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CE3988-8A50-4FB7-9606-2470EFCD044C}" type="slidenum">
              <a:rPr lang="en-US"/>
              <a:pPr/>
              <a:t>7</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r>
              <a:rPr lang="en-US"/>
              <a:t>Some questions to ask when evaluating published studies and research.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7BD681-C26B-4C2C-86DB-3374D4A2877C}" type="slidenum">
              <a:rPr lang="en-US"/>
              <a:pPr/>
              <a:t>8</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r>
              <a:rPr lang="en-US"/>
              <a:t>Often times, using a mixed methods (qual and quant) is the best way to “tell the story”</a:t>
            </a:r>
          </a:p>
          <a:p>
            <a:endParaRPr lang="en-US"/>
          </a:p>
          <a:p>
            <a:r>
              <a:rPr lang="en-US"/>
              <a:t>What are some existing data collection instruments? BRFSS, YRBSS, NHANES. Utilize Health and Psychosocial Instruments (HaPI) database to find existing instruments and surveys. </a:t>
            </a:r>
          </a:p>
          <a:p>
            <a:endParaRPr lang="en-US"/>
          </a:p>
          <a:p>
            <a:r>
              <a:rPr lang="en-US"/>
              <a:t>When critiquing, what do you look for? Does the instrument adequately examine variables of interest? Has it been tested for reliability and validity? Has it been pilot-tested with sample pop before administration?</a:t>
            </a:r>
          </a:p>
          <a:p>
            <a:endParaRPr lang="en-US"/>
          </a:p>
          <a:p>
            <a:r>
              <a:rPr lang="en-US"/>
              <a:t>There are a lot of templates for the creation of logic models, but they all generally include inputs, outputs, and outcomes. They are like a flow chart of how you expect your program to work.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CDCE31-9128-4587-A191-4770A5E33697}" type="slidenum">
              <a:rPr lang="en-US"/>
              <a:pPr/>
              <a:t>10</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r>
              <a:rPr lang="en-US"/>
              <a:t>You can use parts of existing instruments, and create your own to customize too.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CF42AC-6DBF-45A6-8236-726975FA704D}" type="slidenum">
              <a:rPr lang="en-US"/>
              <a:pPr/>
              <a:t>11</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a:t>Content: does it measure relevant areas of interest?</a:t>
            </a:r>
          </a:p>
          <a:p>
            <a:r>
              <a:rPr lang="en-US"/>
              <a:t>Criterion? One measure’s correlation to another?</a:t>
            </a:r>
          </a:p>
          <a:p>
            <a:r>
              <a:rPr lang="en-US"/>
              <a:t>Construct: do concepts of tools relate to concepts of a particular theory?</a:t>
            </a:r>
          </a:p>
          <a:p>
            <a:endParaRPr lang="en-US"/>
          </a:p>
          <a:p>
            <a:r>
              <a:rPr lang="en-US"/>
              <a:t>Internal consistency: considers correlations among items within the instrument. </a:t>
            </a:r>
          </a:p>
          <a:p>
            <a:r>
              <a:rPr lang="en-US"/>
              <a:t>Test-retest: evidence of stability over time. </a:t>
            </a:r>
          </a:p>
          <a:p>
            <a:r>
              <a:rPr lang="en-US"/>
              <a:t>Rater reliability: considers differences among scorers of items.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888376-AA4F-48D2-969C-EECECF84E9CF}" type="slidenum">
              <a:rPr lang="en-US"/>
              <a:pPr/>
              <a:t>12</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r>
              <a:rPr lang="en-US"/>
              <a:t>What are quantitative approaches? What are qualitative approaches?</a:t>
            </a:r>
          </a:p>
          <a:p>
            <a:endParaRPr lang="en-US"/>
          </a:p>
          <a:p>
            <a:r>
              <a:rPr lang="en-US"/>
              <a:t>Qualitative Analysis: Focus, condense, and transform data. Organize data, identify themes and patterns. Draw conclusions by confirm patterns.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62" name="Group 2"/>
          <p:cNvGrpSpPr>
            <a:grpSpLocks/>
          </p:cNvGrpSpPr>
          <p:nvPr/>
        </p:nvGrpSpPr>
        <p:grpSpPr bwMode="auto">
          <a:xfrm>
            <a:off x="3175" y="4267200"/>
            <a:ext cx="9140825" cy="2590800"/>
            <a:chOff x="2" y="2688"/>
            <a:chExt cx="5758" cy="1632"/>
          </a:xfrm>
        </p:grpSpPr>
        <p:sp>
          <p:nvSpPr>
            <p:cNvPr id="40963"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40964" name="Group 4"/>
            <p:cNvGrpSpPr>
              <a:grpSpLocks/>
            </p:cNvGrpSpPr>
            <p:nvPr userDrawn="1"/>
          </p:nvGrpSpPr>
          <p:grpSpPr bwMode="auto">
            <a:xfrm>
              <a:off x="3528" y="3715"/>
              <a:ext cx="792" cy="521"/>
              <a:chOff x="3527" y="3715"/>
              <a:chExt cx="792" cy="521"/>
            </a:xfrm>
          </p:grpSpPr>
          <p:sp>
            <p:nvSpPr>
              <p:cNvPr id="40965"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40966"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40967"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40968"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40969"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40970"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40971"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40972"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40973"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40974"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40975"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40976" name="Group 16"/>
            <p:cNvGrpSpPr>
              <a:grpSpLocks/>
            </p:cNvGrpSpPr>
            <p:nvPr userDrawn="1"/>
          </p:nvGrpSpPr>
          <p:grpSpPr bwMode="auto">
            <a:xfrm>
              <a:off x="1776" y="3631"/>
              <a:ext cx="1626" cy="683"/>
              <a:chOff x="1776" y="3631"/>
              <a:chExt cx="1626" cy="683"/>
            </a:xfrm>
          </p:grpSpPr>
          <p:sp>
            <p:nvSpPr>
              <p:cNvPr id="40977"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40978"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40979"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40980"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40981"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40982"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40983"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40984"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40985"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40986"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40987"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40988"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40989"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40990"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40991"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40992"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40993"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40994"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40995" name="Group 35"/>
            <p:cNvGrpSpPr>
              <a:grpSpLocks/>
            </p:cNvGrpSpPr>
            <p:nvPr userDrawn="1"/>
          </p:nvGrpSpPr>
          <p:grpSpPr bwMode="auto">
            <a:xfrm>
              <a:off x="4128" y="3360"/>
              <a:ext cx="1351" cy="821"/>
              <a:chOff x="4128" y="3360"/>
              <a:chExt cx="1351" cy="821"/>
            </a:xfrm>
          </p:grpSpPr>
          <p:sp>
            <p:nvSpPr>
              <p:cNvPr id="40996"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40997"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40998"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40999"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41000"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41001"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41002"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41003"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41004"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41005"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41006"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41007"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41008"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41009"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41010"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41011"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41012"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41013" name="Group 53"/>
            <p:cNvGrpSpPr>
              <a:grpSpLocks/>
            </p:cNvGrpSpPr>
            <p:nvPr userDrawn="1"/>
          </p:nvGrpSpPr>
          <p:grpSpPr bwMode="auto">
            <a:xfrm>
              <a:off x="5280" y="3024"/>
              <a:ext cx="425" cy="258"/>
              <a:chOff x="5280" y="3024"/>
              <a:chExt cx="425" cy="258"/>
            </a:xfrm>
          </p:grpSpPr>
          <p:sp>
            <p:nvSpPr>
              <p:cNvPr id="41014"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41015"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41016"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41017"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41018"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41019"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41020"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41021" name="Group 61"/>
              <p:cNvGrpSpPr>
                <a:grpSpLocks/>
              </p:cNvGrpSpPr>
              <p:nvPr/>
            </p:nvGrpSpPr>
            <p:grpSpPr bwMode="auto">
              <a:xfrm>
                <a:off x="5381" y="3085"/>
                <a:ext cx="227" cy="132"/>
                <a:chOff x="5381" y="3085"/>
                <a:chExt cx="227" cy="132"/>
              </a:xfrm>
            </p:grpSpPr>
            <p:sp>
              <p:nvSpPr>
                <p:cNvPr id="41022"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41023"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41024"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41025"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41026"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4102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028" name="Rectangle 68"/>
          <p:cNvSpPr>
            <a:spLocks noGrp="1" noChangeArrowheads="1"/>
          </p:cNvSpPr>
          <p:nvPr>
            <p:ph type="dt" sz="quarter" idx="2"/>
          </p:nvPr>
        </p:nvSpPr>
        <p:spPr>
          <a:xfrm>
            <a:off x="457200" y="6248400"/>
            <a:ext cx="2133600" cy="457200"/>
          </a:xfrm>
        </p:spPr>
        <p:txBody>
          <a:bodyPr/>
          <a:lstStyle>
            <a:lvl1pPr>
              <a:defRPr/>
            </a:lvl1pPr>
          </a:lstStyle>
          <a:p>
            <a:endParaRPr lang="en-US"/>
          </a:p>
        </p:txBody>
      </p:sp>
      <p:sp>
        <p:nvSpPr>
          <p:cNvPr id="41029" name="Rectangle 69"/>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41030" name="Rectangle 70"/>
          <p:cNvSpPr>
            <a:spLocks noGrp="1" noChangeArrowheads="1"/>
          </p:cNvSpPr>
          <p:nvPr>
            <p:ph type="sldNum" sz="quarter" idx="4"/>
          </p:nvPr>
        </p:nvSpPr>
        <p:spPr>
          <a:xfrm>
            <a:off x="6553200" y="6248400"/>
            <a:ext cx="2133600" cy="457200"/>
          </a:xfrm>
        </p:spPr>
        <p:txBody>
          <a:bodyPr/>
          <a:lstStyle>
            <a:lvl1pPr>
              <a:defRPr/>
            </a:lvl1pPr>
          </a:lstStyle>
          <a:p>
            <a:fld id="{48FA9D1F-52C6-40F2-B5F1-990EAD272DBF}"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B953C26-5CB1-472A-994E-0133B0166C6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0BC038F-F4B1-405A-846C-60B9781F230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AE767F91-57C8-4120-8033-A32C60ACB57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B19BC4-E018-48FA-9A88-D983DE6C3F9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ED8892-CFE8-41E2-BDFC-5B4B42FE987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E656A4-F758-4A99-AC9F-D883DBC7077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FE7428E-2138-4CB9-BF46-49A3A88B387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B305830-E22E-4D26-B71D-D9F3F474A15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58D889B-BFC9-48D1-B5B9-964D08DEA14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2A27CBE-98AD-46C7-84ED-3514784748E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D876A12-0BE2-439D-87FD-836C0927B75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US"/>
          </a:p>
        </p:txBody>
      </p:sp>
      <p:grpSp>
        <p:nvGrpSpPr>
          <p:cNvPr id="39939" name="Group 3"/>
          <p:cNvGrpSpPr>
            <a:grpSpLocks/>
          </p:cNvGrpSpPr>
          <p:nvPr/>
        </p:nvGrpSpPr>
        <p:grpSpPr bwMode="auto">
          <a:xfrm>
            <a:off x="3175" y="4267200"/>
            <a:ext cx="9140825" cy="2590800"/>
            <a:chOff x="2" y="2688"/>
            <a:chExt cx="5758" cy="1632"/>
          </a:xfrm>
        </p:grpSpPr>
        <p:sp>
          <p:nvSpPr>
            <p:cNvPr id="39940"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39941" name="Group 5"/>
            <p:cNvGrpSpPr>
              <a:grpSpLocks/>
            </p:cNvGrpSpPr>
            <p:nvPr userDrawn="1"/>
          </p:nvGrpSpPr>
          <p:grpSpPr bwMode="auto">
            <a:xfrm>
              <a:off x="3528" y="3715"/>
              <a:ext cx="792" cy="521"/>
              <a:chOff x="3527" y="3715"/>
              <a:chExt cx="792" cy="521"/>
            </a:xfrm>
          </p:grpSpPr>
          <p:sp>
            <p:nvSpPr>
              <p:cNvPr id="3994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3994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3994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994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3994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9947"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39948"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39949"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9950"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39951"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3995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39953" name="Group 17"/>
            <p:cNvGrpSpPr>
              <a:grpSpLocks/>
            </p:cNvGrpSpPr>
            <p:nvPr userDrawn="1"/>
          </p:nvGrpSpPr>
          <p:grpSpPr bwMode="auto">
            <a:xfrm>
              <a:off x="1776" y="3631"/>
              <a:ext cx="1626" cy="683"/>
              <a:chOff x="1776" y="3631"/>
              <a:chExt cx="1626" cy="683"/>
            </a:xfrm>
          </p:grpSpPr>
          <p:sp>
            <p:nvSpPr>
              <p:cNvPr id="3995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3995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3995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3995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3995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3995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3996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3996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39962"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39963"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39964"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39965"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39966"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39967"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39968"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9969"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9970"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9971"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39972" name="Group 36"/>
            <p:cNvGrpSpPr>
              <a:grpSpLocks/>
            </p:cNvGrpSpPr>
            <p:nvPr userDrawn="1"/>
          </p:nvGrpSpPr>
          <p:grpSpPr bwMode="auto">
            <a:xfrm>
              <a:off x="4128" y="3360"/>
              <a:ext cx="1351" cy="821"/>
              <a:chOff x="4128" y="3360"/>
              <a:chExt cx="1351" cy="821"/>
            </a:xfrm>
          </p:grpSpPr>
          <p:sp>
            <p:nvSpPr>
              <p:cNvPr id="39973"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9974"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9975"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39976"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9977"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9978"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9979"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9980"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39981"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39982"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9983"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998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3998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3998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998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3998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998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39990" name="Group 54"/>
            <p:cNvGrpSpPr>
              <a:grpSpLocks/>
            </p:cNvGrpSpPr>
            <p:nvPr userDrawn="1"/>
          </p:nvGrpSpPr>
          <p:grpSpPr bwMode="auto">
            <a:xfrm>
              <a:off x="5280" y="3024"/>
              <a:ext cx="425" cy="258"/>
              <a:chOff x="5280" y="3024"/>
              <a:chExt cx="425" cy="258"/>
            </a:xfrm>
          </p:grpSpPr>
          <p:sp>
            <p:nvSpPr>
              <p:cNvPr id="39991"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9992"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9993"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9994"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9995"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9996"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9997"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39998" name="Group 62"/>
              <p:cNvGrpSpPr>
                <a:grpSpLocks/>
              </p:cNvGrpSpPr>
              <p:nvPr/>
            </p:nvGrpSpPr>
            <p:grpSpPr bwMode="auto">
              <a:xfrm>
                <a:off x="5381" y="3085"/>
                <a:ext cx="227" cy="132"/>
                <a:chOff x="5381" y="3085"/>
                <a:chExt cx="227" cy="132"/>
              </a:xfrm>
            </p:grpSpPr>
            <p:sp>
              <p:nvSpPr>
                <p:cNvPr id="39999"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40000"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40001"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40002"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40003"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40004"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005"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p>
        </p:txBody>
      </p:sp>
      <p:sp>
        <p:nvSpPr>
          <p:cNvPr id="40006"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40007"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143445F1-D9B9-453C-A6A0-ED5C96264B1C}"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8.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Responsibility 4</a:t>
            </a:r>
            <a:r>
              <a:rPr lang="en-US" dirty="0" smtClean="0"/>
              <a:t>:</a:t>
            </a:r>
            <a:endParaRPr lang="en-US" dirty="0"/>
          </a:p>
        </p:txBody>
      </p:sp>
      <p:sp>
        <p:nvSpPr>
          <p:cNvPr id="2051" name="Rectangle 3"/>
          <p:cNvSpPr>
            <a:spLocks noGrp="1" noChangeArrowheads="1"/>
          </p:cNvSpPr>
          <p:nvPr>
            <p:ph type="subTitle" idx="1"/>
          </p:nvPr>
        </p:nvSpPr>
        <p:spPr/>
        <p:txBody>
          <a:bodyPr/>
          <a:lstStyle/>
          <a:p>
            <a:r>
              <a:rPr lang="en-US"/>
              <a:t>Conduct evaluation and research related to health education</a:t>
            </a:r>
          </a:p>
        </p:txBody>
      </p:sp>
      <p:pic>
        <p:nvPicPr>
          <p:cNvPr id="2055" name="Picture 7" descr="MPj04395100000[1]"/>
          <p:cNvPicPr>
            <a:picLocks noChangeAspect="1" noChangeArrowheads="1"/>
          </p:cNvPicPr>
          <p:nvPr/>
        </p:nvPicPr>
        <p:blipFill>
          <a:blip r:embed="rId3" cstate="print"/>
          <a:srcRect/>
          <a:stretch>
            <a:fillRect/>
          </a:stretch>
        </p:blipFill>
        <p:spPr bwMode="auto">
          <a:xfrm>
            <a:off x="3276600" y="685800"/>
            <a:ext cx="2590800" cy="172878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3800"/>
              <a:t/>
            </a:r>
            <a:br>
              <a:rPr lang="en-US" sz="3800"/>
            </a:br>
            <a:r>
              <a:rPr lang="en-US" sz="3800"/>
              <a:t>Develop appropriate data-gathering instruments</a:t>
            </a:r>
            <a:br>
              <a:rPr lang="en-US" sz="3800"/>
            </a:br>
            <a:endParaRPr lang="en-US" sz="3800"/>
          </a:p>
        </p:txBody>
      </p:sp>
      <p:sp>
        <p:nvSpPr>
          <p:cNvPr id="50179" name="Rectangle 3"/>
          <p:cNvSpPr>
            <a:spLocks noGrp="1" noChangeArrowheads="1"/>
          </p:cNvSpPr>
          <p:nvPr>
            <p:ph type="body" idx="1"/>
          </p:nvPr>
        </p:nvSpPr>
        <p:spPr>
          <a:xfrm>
            <a:off x="457200" y="1600200"/>
            <a:ext cx="8382000" cy="3352800"/>
          </a:xfrm>
        </p:spPr>
        <p:txBody>
          <a:bodyPr/>
          <a:lstStyle/>
          <a:p>
            <a:pPr>
              <a:lnSpc>
                <a:spcPct val="90000"/>
              </a:lnSpc>
            </a:pPr>
            <a:r>
              <a:rPr lang="en-US" sz="2600"/>
              <a:t>Easy to understand instructions</a:t>
            </a:r>
          </a:p>
          <a:p>
            <a:pPr>
              <a:lnSpc>
                <a:spcPct val="90000"/>
              </a:lnSpc>
            </a:pPr>
            <a:r>
              <a:rPr lang="en-US" sz="2600"/>
              <a:t>Ask most important questions first</a:t>
            </a:r>
          </a:p>
          <a:p>
            <a:pPr>
              <a:lnSpc>
                <a:spcPct val="90000"/>
              </a:lnSpc>
            </a:pPr>
            <a:r>
              <a:rPr lang="en-US" sz="2600"/>
              <a:t>Avoid technical terms-use plain language</a:t>
            </a:r>
          </a:p>
          <a:p>
            <a:pPr>
              <a:lnSpc>
                <a:spcPct val="90000"/>
              </a:lnSpc>
            </a:pPr>
            <a:r>
              <a:rPr lang="en-US" sz="2600"/>
              <a:t>Don’t use abbreviations, two negative terms, or ask questions that require recall over a long-term</a:t>
            </a:r>
          </a:p>
          <a:p>
            <a:pPr>
              <a:lnSpc>
                <a:spcPct val="90000"/>
              </a:lnSpc>
            </a:pPr>
            <a:r>
              <a:rPr lang="en-US" sz="2600"/>
              <a:t>Keep as short as possible to obtain info you need</a:t>
            </a:r>
          </a:p>
          <a:p>
            <a:pPr>
              <a:lnSpc>
                <a:spcPct val="90000"/>
              </a:lnSpc>
            </a:pPr>
            <a:r>
              <a:rPr lang="en-US" sz="2600"/>
              <a:t>Conduct reliability and validity tests</a:t>
            </a:r>
          </a:p>
          <a:p>
            <a:pPr>
              <a:lnSpc>
                <a:spcPct val="90000"/>
              </a:lnSpc>
            </a:pPr>
            <a:r>
              <a:rPr lang="en-US" sz="2600"/>
              <a:t>Pilot-test</a:t>
            </a:r>
          </a:p>
        </p:txBody>
      </p:sp>
      <p:pic>
        <p:nvPicPr>
          <p:cNvPr id="50180" name="Picture 4" descr="MPj04395330000[1]"/>
          <p:cNvPicPr>
            <a:picLocks noChangeAspect="1" noChangeArrowheads="1"/>
          </p:cNvPicPr>
          <p:nvPr/>
        </p:nvPicPr>
        <p:blipFill>
          <a:blip r:embed="rId3" cstate="print"/>
          <a:srcRect/>
          <a:stretch>
            <a:fillRect/>
          </a:stretch>
        </p:blipFill>
        <p:spPr bwMode="auto">
          <a:xfrm>
            <a:off x="2590800" y="4800600"/>
            <a:ext cx="2286000" cy="152241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3800"/>
              <a:t>Establish validity and reliability of tool</a:t>
            </a:r>
          </a:p>
        </p:txBody>
      </p:sp>
      <p:sp>
        <p:nvSpPr>
          <p:cNvPr id="48131" name="Rectangle 3"/>
          <p:cNvSpPr>
            <a:spLocks noGrp="1" noChangeArrowheads="1"/>
          </p:cNvSpPr>
          <p:nvPr>
            <p:ph type="body" idx="1"/>
          </p:nvPr>
        </p:nvSpPr>
        <p:spPr/>
        <p:txBody>
          <a:bodyPr/>
          <a:lstStyle/>
          <a:p>
            <a:pPr marL="609600" indent="-609600">
              <a:buFont typeface="Wingdings" pitchFamily="2" charset="2"/>
              <a:buNone/>
            </a:pPr>
            <a:r>
              <a:rPr lang="en-US"/>
              <a:t>Types of Validity</a:t>
            </a:r>
          </a:p>
          <a:p>
            <a:pPr marL="990600" lvl="1" indent="-533400">
              <a:buFont typeface="Wingdings" pitchFamily="2" charset="2"/>
              <a:buChar char="Ø"/>
            </a:pPr>
            <a:r>
              <a:rPr lang="en-US"/>
              <a:t>Content or face validity</a:t>
            </a:r>
          </a:p>
          <a:p>
            <a:pPr marL="990600" lvl="1" indent="-533400">
              <a:buFont typeface="Wingdings" pitchFamily="2" charset="2"/>
              <a:buChar char="Ø"/>
            </a:pPr>
            <a:r>
              <a:rPr lang="en-US"/>
              <a:t>Criterion related validity </a:t>
            </a:r>
          </a:p>
          <a:p>
            <a:pPr marL="990600" lvl="1" indent="-533400">
              <a:buFont typeface="Wingdings" pitchFamily="2" charset="2"/>
              <a:buChar char="Ø"/>
            </a:pPr>
            <a:r>
              <a:rPr lang="en-US"/>
              <a:t>Construct validity</a:t>
            </a:r>
          </a:p>
          <a:p>
            <a:pPr marL="609600" indent="-609600">
              <a:buFont typeface="Wingdings" pitchFamily="2" charset="2"/>
              <a:buNone/>
            </a:pPr>
            <a:r>
              <a:rPr lang="en-US"/>
              <a:t>Reliability</a:t>
            </a:r>
          </a:p>
          <a:p>
            <a:pPr marL="990600" lvl="1" indent="-533400">
              <a:buFont typeface="Wingdings" pitchFamily="2" charset="2"/>
              <a:buChar char="Ø"/>
            </a:pPr>
            <a:r>
              <a:rPr lang="en-US"/>
              <a:t>Internal consistency</a:t>
            </a:r>
          </a:p>
          <a:p>
            <a:pPr marL="990600" lvl="1" indent="-533400">
              <a:buFont typeface="Wingdings" pitchFamily="2" charset="2"/>
              <a:buChar char="Ø"/>
            </a:pPr>
            <a:r>
              <a:rPr lang="en-US"/>
              <a:t>Test-retest</a:t>
            </a:r>
          </a:p>
          <a:p>
            <a:pPr marL="990600" lvl="1" indent="-533400">
              <a:buFont typeface="Wingdings" pitchFamily="2" charset="2"/>
              <a:buChar char="Ø"/>
            </a:pPr>
            <a:r>
              <a:rPr lang="en-US"/>
              <a:t>Rater reliability</a:t>
            </a:r>
          </a:p>
          <a:p>
            <a:pPr marL="609600" indent="-609600">
              <a:buFont typeface="Wingdings" pitchFamily="2" charset="2"/>
              <a:buNone/>
            </a:pPr>
            <a:endParaRPr lang="en-US"/>
          </a:p>
          <a:p>
            <a:pPr marL="609600" indent="-609600">
              <a:buFont typeface="Wingdings" pitchFamily="2" charset="2"/>
              <a:buNone/>
            </a:pPr>
            <a:endParaRPr lang="en-US"/>
          </a:p>
          <a:p>
            <a:pPr marL="990600" lvl="1" indent="-533400">
              <a:buFont typeface="Wingdings" pitchFamily="2" charset="2"/>
              <a:buChar char="Ø"/>
            </a:pPr>
            <a:endParaRPr lang="en-US"/>
          </a:p>
        </p:txBody>
      </p:sp>
      <p:pic>
        <p:nvPicPr>
          <p:cNvPr id="48132" name="Picture 4" descr="MCPE03635_0000[1]"/>
          <p:cNvPicPr>
            <a:picLocks noChangeAspect="1" noChangeArrowheads="1"/>
          </p:cNvPicPr>
          <p:nvPr/>
        </p:nvPicPr>
        <p:blipFill>
          <a:blip r:embed="rId3" cstate="print"/>
          <a:srcRect/>
          <a:stretch>
            <a:fillRect/>
          </a:stretch>
        </p:blipFill>
        <p:spPr bwMode="auto">
          <a:xfrm>
            <a:off x="5715000" y="3657600"/>
            <a:ext cx="2314575" cy="270668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4000"/>
              <a:t>Carry out evaluation and research plans</a:t>
            </a:r>
          </a:p>
        </p:txBody>
      </p:sp>
      <p:sp>
        <p:nvSpPr>
          <p:cNvPr id="51203" name="Rectangle 3"/>
          <p:cNvSpPr>
            <a:spLocks noGrp="1" noChangeArrowheads="1"/>
          </p:cNvSpPr>
          <p:nvPr>
            <p:ph type="body" sz="half" idx="1"/>
          </p:nvPr>
        </p:nvSpPr>
        <p:spPr>
          <a:xfrm>
            <a:off x="304800" y="2743200"/>
            <a:ext cx="4038600" cy="2286000"/>
          </a:xfrm>
        </p:spPr>
        <p:txBody>
          <a:bodyPr/>
          <a:lstStyle/>
          <a:p>
            <a:pPr algn="ctr">
              <a:buFont typeface="Wingdings" pitchFamily="2" charset="2"/>
              <a:buNone/>
            </a:pPr>
            <a:r>
              <a:rPr lang="en-US" sz="2800"/>
              <a:t>Use appropriate research methods and designs in health education practice.</a:t>
            </a:r>
          </a:p>
        </p:txBody>
      </p:sp>
      <p:grpSp>
        <p:nvGrpSpPr>
          <p:cNvPr id="2" name="Group 5"/>
          <p:cNvGrpSpPr>
            <a:grpSpLocks noChangeAspect="1"/>
          </p:cNvGrpSpPr>
          <p:nvPr/>
        </p:nvGrpSpPr>
        <p:grpSpPr bwMode="auto">
          <a:xfrm>
            <a:off x="4648200" y="1600200"/>
            <a:ext cx="4038600" cy="3962400"/>
            <a:chOff x="1152" y="1298"/>
            <a:chExt cx="1872" cy="1152"/>
          </a:xfrm>
        </p:grpSpPr>
        <p:sp>
          <p:nvSpPr>
            <p:cNvPr id="51204" name="AutoShape 4"/>
            <p:cNvSpPr>
              <a:spLocks noChangeAspect="1" noChangeArrowheads="1" noTextEdit="1"/>
            </p:cNvSpPr>
            <p:nvPr/>
          </p:nvSpPr>
          <p:spPr bwMode="auto">
            <a:xfrm>
              <a:off x="1152" y="1298"/>
              <a:ext cx="1872" cy="115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cxnSp>
          <p:nvCxnSpPr>
            <p:cNvPr id="51215" name="_s51215"/>
            <p:cNvCxnSpPr>
              <a:cxnSpLocks noChangeShapeType="1"/>
              <a:stCxn id="51214" idx="0"/>
              <a:endCxn id="51208" idx="2"/>
            </p:cNvCxnSpPr>
            <p:nvPr/>
          </p:nvCxnSpPr>
          <p:spPr bwMode="auto">
            <a:xfrm rot="16200000">
              <a:off x="2521" y="2089"/>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51211" name="_s51211"/>
            <p:cNvCxnSpPr>
              <a:cxnSpLocks noChangeShapeType="1"/>
              <a:stCxn id="51208" idx="0"/>
              <a:endCxn id="51206" idx="2"/>
            </p:cNvCxnSpPr>
            <p:nvPr/>
          </p:nvCxnSpPr>
          <p:spPr bwMode="auto">
            <a:xfrm rot="5400000" flipH="1">
              <a:off x="2268" y="1406"/>
              <a:ext cx="144" cy="504"/>
            </a:xfrm>
            <a:prstGeom prst="bentConnector3">
              <a:avLst>
                <a:gd name="adj1" fmla="val 2856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51210" name="_s51210"/>
            <p:cNvCxnSpPr>
              <a:cxnSpLocks noChangeShapeType="1"/>
              <a:stCxn id="51207" idx="0"/>
              <a:endCxn id="51206" idx="2"/>
            </p:cNvCxnSpPr>
            <p:nvPr/>
          </p:nvCxnSpPr>
          <p:spPr bwMode="auto">
            <a:xfrm rot="16200000">
              <a:off x="1764" y="1406"/>
              <a:ext cx="144" cy="504"/>
            </a:xfrm>
            <a:prstGeom prst="bentConnector3">
              <a:avLst>
                <a:gd name="adj1" fmla="val 28569"/>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51206" name="_s51206"/>
            <p:cNvSpPr>
              <a:spLocks noChangeArrowheads="1"/>
            </p:cNvSpPr>
            <p:nvPr/>
          </p:nvSpPr>
          <p:spPr bwMode="auto">
            <a:xfrm>
              <a:off x="1656" y="1298"/>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charset="0"/>
                </a:rPr>
                <a:t>Research</a:t>
              </a:r>
            </a:p>
          </p:txBody>
        </p:sp>
        <p:sp>
          <p:nvSpPr>
            <p:cNvPr id="51207" name="_s51207"/>
            <p:cNvSpPr>
              <a:spLocks noChangeArrowheads="1"/>
            </p:cNvSpPr>
            <p:nvPr/>
          </p:nvSpPr>
          <p:spPr bwMode="auto">
            <a:xfrm>
              <a:off x="1152" y="1730"/>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charset="0"/>
                </a:rPr>
                <a:t>Qualitative</a:t>
              </a:r>
            </a:p>
          </p:txBody>
        </p:sp>
        <p:sp>
          <p:nvSpPr>
            <p:cNvPr id="51208" name="_s51208"/>
            <p:cNvSpPr>
              <a:spLocks noChangeArrowheads="1"/>
            </p:cNvSpPr>
            <p:nvPr/>
          </p:nvSpPr>
          <p:spPr bwMode="auto">
            <a:xfrm>
              <a:off x="2160" y="1730"/>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charset="0"/>
                </a:rPr>
                <a:t>Quantitative</a:t>
              </a:r>
            </a:p>
          </p:txBody>
        </p:sp>
        <p:sp>
          <p:nvSpPr>
            <p:cNvPr id="51214" name="_s51214"/>
            <p:cNvSpPr>
              <a:spLocks noChangeArrowheads="1"/>
            </p:cNvSpPr>
            <p:nvPr/>
          </p:nvSpPr>
          <p:spPr bwMode="auto">
            <a:xfrm>
              <a:off x="2160" y="2162"/>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a:ln>
                    <a:noFill/>
                  </a:ln>
                  <a:solidFill>
                    <a:schemeClr val="tx1"/>
                  </a:solidFill>
                  <a:effectLst/>
                  <a:latin typeface="Arial" charset="0"/>
                </a:rPr>
                <a:t>Experimental </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706" name="Object 2"/>
          <p:cNvGraphicFramePr>
            <a:graphicFrameLocks noChangeAspect="1"/>
          </p:cNvGraphicFramePr>
          <p:nvPr/>
        </p:nvGraphicFramePr>
        <p:xfrm>
          <a:off x="1371600" y="1295400"/>
          <a:ext cx="6096000" cy="4067175"/>
        </p:xfrm>
        <a:graphic>
          <a:graphicData uri="http://schemas.openxmlformats.org/presentationml/2006/ole">
            <mc:AlternateContent xmlns:mc="http://schemas.openxmlformats.org/markup-compatibility/2006">
              <mc:Choice xmlns:v="urn:schemas-microsoft-com:vml" Requires="v">
                <p:oleObj spid="_x0000_s72708" name="Chart" r:id="rId3" imgW="6096305" imgH="4067556" progId="MSGraph.Chart.8">
                  <p:embed followColorScheme="full"/>
                </p:oleObj>
              </mc:Choice>
              <mc:Fallback>
                <p:oleObj name="Chart" r:id="rId3" imgW="6096305" imgH="4067556" progId="MSGraph.Chart.8">
                  <p:embed followColorScheme="full"/>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295400"/>
                        <a:ext cx="6096000" cy="406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2753" name="Group 49"/>
          <p:cNvGrpSpPr>
            <a:grpSpLocks/>
          </p:cNvGrpSpPr>
          <p:nvPr/>
        </p:nvGrpSpPr>
        <p:grpSpPr bwMode="auto">
          <a:xfrm>
            <a:off x="990600" y="1219200"/>
            <a:ext cx="5905500" cy="4278313"/>
            <a:chOff x="-3" y="-3"/>
            <a:chExt cx="3720" cy="2695"/>
          </a:xfrm>
        </p:grpSpPr>
        <p:grpSp>
          <p:nvGrpSpPr>
            <p:cNvPr id="72751" name="Group 47"/>
            <p:cNvGrpSpPr>
              <a:grpSpLocks/>
            </p:cNvGrpSpPr>
            <p:nvPr/>
          </p:nvGrpSpPr>
          <p:grpSpPr bwMode="auto">
            <a:xfrm>
              <a:off x="0" y="0"/>
              <a:ext cx="3714" cy="2689"/>
              <a:chOff x="0" y="0"/>
              <a:chExt cx="3714" cy="2689"/>
            </a:xfrm>
          </p:grpSpPr>
          <p:grpSp>
            <p:nvGrpSpPr>
              <p:cNvPr id="72724" name="Group 20"/>
              <p:cNvGrpSpPr>
                <a:grpSpLocks/>
              </p:cNvGrpSpPr>
              <p:nvPr/>
            </p:nvGrpSpPr>
            <p:grpSpPr bwMode="auto">
              <a:xfrm>
                <a:off x="0" y="0"/>
                <a:ext cx="1857" cy="365"/>
                <a:chOff x="0" y="0"/>
                <a:chExt cx="1857" cy="365"/>
              </a:xfrm>
            </p:grpSpPr>
            <p:sp>
              <p:nvSpPr>
                <p:cNvPr id="72709" name="Rectangle 5"/>
                <p:cNvSpPr>
                  <a:spLocks noChangeArrowheads="1"/>
                </p:cNvSpPr>
                <p:nvPr/>
              </p:nvSpPr>
              <p:spPr bwMode="auto">
                <a:xfrm>
                  <a:off x="43" y="0"/>
                  <a:ext cx="1771" cy="365"/>
                </a:xfrm>
                <a:prstGeom prst="rect">
                  <a:avLst/>
                </a:prstGeom>
                <a:noFill/>
                <a:ln w="9525">
                  <a:noFill/>
                  <a:miter lim="800000"/>
                  <a:headEnd/>
                  <a:tailEnd/>
                </a:ln>
                <a:effectLst/>
              </p:spPr>
              <p:txBody>
                <a:bodyPr/>
                <a:lstStyle/>
                <a:p>
                  <a:pPr algn="ctr" eaLnBrk="1" hangingPunct="1"/>
                  <a:r>
                    <a:rPr lang="en-US" sz="1400" b="1">
                      <a:cs typeface="Times New Roman" pitchFamily="18" charset="0"/>
                    </a:rPr>
                    <a:t>Descriptive</a:t>
                  </a:r>
                  <a:endParaRPr lang="en-US" sz="1200" b="1">
                    <a:cs typeface="Times New Roman" pitchFamily="18" charset="0"/>
                  </a:endParaRPr>
                </a:p>
                <a:p>
                  <a:pPr algn="ctr"/>
                  <a:endParaRPr lang="en-US"/>
                </a:p>
              </p:txBody>
            </p:sp>
            <p:sp>
              <p:nvSpPr>
                <p:cNvPr id="72723" name="Rectangle 19"/>
                <p:cNvSpPr>
                  <a:spLocks noChangeArrowheads="1"/>
                </p:cNvSpPr>
                <p:nvPr/>
              </p:nvSpPr>
              <p:spPr bwMode="auto">
                <a:xfrm>
                  <a:off x="0" y="0"/>
                  <a:ext cx="1857" cy="365"/>
                </a:xfrm>
                <a:prstGeom prst="rect">
                  <a:avLst/>
                </a:prstGeom>
                <a:noFill/>
                <a:ln w="7">
                  <a:solidFill>
                    <a:srgbClr val="A0A0A0"/>
                  </a:solidFill>
                  <a:miter lim="800000"/>
                  <a:headEnd/>
                  <a:tailEnd/>
                </a:ln>
                <a:effectLst/>
              </p:spPr>
              <p:txBody>
                <a:bodyPr/>
                <a:lstStyle/>
                <a:p>
                  <a:endParaRPr lang="en-US"/>
                </a:p>
              </p:txBody>
            </p:sp>
          </p:grpSp>
          <p:grpSp>
            <p:nvGrpSpPr>
              <p:cNvPr id="72726" name="Group 22"/>
              <p:cNvGrpSpPr>
                <a:grpSpLocks/>
              </p:cNvGrpSpPr>
              <p:nvPr/>
            </p:nvGrpSpPr>
            <p:grpSpPr bwMode="auto">
              <a:xfrm>
                <a:off x="1857" y="0"/>
                <a:ext cx="1857" cy="365"/>
                <a:chOff x="1857" y="0"/>
                <a:chExt cx="1857" cy="365"/>
              </a:xfrm>
            </p:grpSpPr>
            <p:sp>
              <p:nvSpPr>
                <p:cNvPr id="72710" name="Rectangle 6"/>
                <p:cNvSpPr>
                  <a:spLocks noChangeArrowheads="1"/>
                </p:cNvSpPr>
                <p:nvPr/>
              </p:nvSpPr>
              <p:spPr bwMode="auto">
                <a:xfrm>
                  <a:off x="1900" y="0"/>
                  <a:ext cx="1771" cy="365"/>
                </a:xfrm>
                <a:prstGeom prst="rect">
                  <a:avLst/>
                </a:prstGeom>
                <a:noFill/>
                <a:ln w="9525">
                  <a:noFill/>
                  <a:miter lim="800000"/>
                  <a:headEnd/>
                  <a:tailEnd/>
                </a:ln>
                <a:effectLst/>
              </p:spPr>
              <p:txBody>
                <a:bodyPr/>
                <a:lstStyle/>
                <a:p>
                  <a:pPr algn="ctr" eaLnBrk="1" hangingPunct="1"/>
                  <a:r>
                    <a:rPr lang="en-US" sz="1400" b="1">
                      <a:cs typeface="Times New Roman" pitchFamily="18" charset="0"/>
                    </a:rPr>
                    <a:t>Analytical</a:t>
                  </a:r>
                  <a:endParaRPr lang="en-US" sz="1200" b="1">
                    <a:cs typeface="Times New Roman" pitchFamily="18" charset="0"/>
                  </a:endParaRPr>
                </a:p>
                <a:p>
                  <a:pPr algn="ctr"/>
                  <a:endParaRPr lang="en-US"/>
                </a:p>
              </p:txBody>
            </p:sp>
            <p:sp>
              <p:nvSpPr>
                <p:cNvPr id="72725" name="Rectangle 21"/>
                <p:cNvSpPr>
                  <a:spLocks noChangeArrowheads="1"/>
                </p:cNvSpPr>
                <p:nvPr/>
              </p:nvSpPr>
              <p:spPr bwMode="auto">
                <a:xfrm>
                  <a:off x="1857" y="0"/>
                  <a:ext cx="1857" cy="365"/>
                </a:xfrm>
                <a:prstGeom prst="rect">
                  <a:avLst/>
                </a:prstGeom>
                <a:noFill/>
                <a:ln w="7">
                  <a:solidFill>
                    <a:srgbClr val="A0A0A0"/>
                  </a:solidFill>
                  <a:miter lim="800000"/>
                  <a:headEnd/>
                  <a:tailEnd/>
                </a:ln>
                <a:effectLst/>
              </p:spPr>
              <p:txBody>
                <a:bodyPr/>
                <a:lstStyle/>
                <a:p>
                  <a:endParaRPr lang="en-US"/>
                </a:p>
              </p:txBody>
            </p:sp>
          </p:grpSp>
          <p:grpSp>
            <p:nvGrpSpPr>
              <p:cNvPr id="72728" name="Group 24"/>
              <p:cNvGrpSpPr>
                <a:grpSpLocks/>
              </p:cNvGrpSpPr>
              <p:nvPr/>
            </p:nvGrpSpPr>
            <p:grpSpPr bwMode="auto">
              <a:xfrm>
                <a:off x="0" y="365"/>
                <a:ext cx="1857" cy="365"/>
                <a:chOff x="0" y="365"/>
                <a:chExt cx="1857" cy="365"/>
              </a:xfrm>
            </p:grpSpPr>
            <p:sp>
              <p:nvSpPr>
                <p:cNvPr id="72711" name="Rectangle 7"/>
                <p:cNvSpPr>
                  <a:spLocks noChangeArrowheads="1"/>
                </p:cNvSpPr>
                <p:nvPr/>
              </p:nvSpPr>
              <p:spPr bwMode="auto">
                <a:xfrm>
                  <a:off x="43" y="365"/>
                  <a:ext cx="1771" cy="365"/>
                </a:xfrm>
                <a:prstGeom prst="rect">
                  <a:avLst/>
                </a:prstGeom>
                <a:noFill/>
                <a:ln w="9525">
                  <a:noFill/>
                  <a:miter lim="800000"/>
                  <a:headEnd/>
                  <a:tailEnd/>
                </a:ln>
                <a:effectLst/>
              </p:spPr>
              <p:txBody>
                <a:bodyPr/>
                <a:lstStyle/>
                <a:p>
                  <a:pPr eaLnBrk="1" hangingPunct="1"/>
                  <a:r>
                    <a:rPr lang="en-US" sz="1400">
                      <a:cs typeface="Times New Roman" pitchFamily="18" charset="0"/>
                    </a:rPr>
                    <a:t>Describes</a:t>
                  </a:r>
                  <a:endParaRPr lang="en-US" sz="1200">
                    <a:cs typeface="Times New Roman" pitchFamily="18" charset="0"/>
                  </a:endParaRPr>
                </a:p>
                <a:p>
                  <a:endParaRPr lang="en-US"/>
                </a:p>
              </p:txBody>
            </p:sp>
            <p:sp>
              <p:nvSpPr>
                <p:cNvPr id="72727" name="Rectangle 23"/>
                <p:cNvSpPr>
                  <a:spLocks noChangeArrowheads="1"/>
                </p:cNvSpPr>
                <p:nvPr/>
              </p:nvSpPr>
              <p:spPr bwMode="auto">
                <a:xfrm>
                  <a:off x="0" y="365"/>
                  <a:ext cx="1857" cy="365"/>
                </a:xfrm>
                <a:prstGeom prst="rect">
                  <a:avLst/>
                </a:prstGeom>
                <a:noFill/>
                <a:ln w="7">
                  <a:solidFill>
                    <a:srgbClr val="A0A0A0"/>
                  </a:solidFill>
                  <a:miter lim="800000"/>
                  <a:headEnd/>
                  <a:tailEnd/>
                </a:ln>
                <a:effectLst/>
              </p:spPr>
              <p:txBody>
                <a:bodyPr/>
                <a:lstStyle/>
                <a:p>
                  <a:endParaRPr lang="en-US"/>
                </a:p>
              </p:txBody>
            </p:sp>
          </p:grpSp>
          <p:grpSp>
            <p:nvGrpSpPr>
              <p:cNvPr id="72730" name="Group 26"/>
              <p:cNvGrpSpPr>
                <a:grpSpLocks/>
              </p:cNvGrpSpPr>
              <p:nvPr/>
            </p:nvGrpSpPr>
            <p:grpSpPr bwMode="auto">
              <a:xfrm>
                <a:off x="1857" y="365"/>
                <a:ext cx="1857" cy="365"/>
                <a:chOff x="1857" y="365"/>
                <a:chExt cx="1857" cy="365"/>
              </a:xfrm>
            </p:grpSpPr>
            <p:sp>
              <p:nvSpPr>
                <p:cNvPr id="72712" name="Rectangle 8"/>
                <p:cNvSpPr>
                  <a:spLocks noChangeArrowheads="1"/>
                </p:cNvSpPr>
                <p:nvPr/>
              </p:nvSpPr>
              <p:spPr bwMode="auto">
                <a:xfrm>
                  <a:off x="1900" y="365"/>
                  <a:ext cx="1771" cy="365"/>
                </a:xfrm>
                <a:prstGeom prst="rect">
                  <a:avLst/>
                </a:prstGeom>
                <a:noFill/>
                <a:ln w="9525">
                  <a:noFill/>
                  <a:miter lim="800000"/>
                  <a:headEnd/>
                  <a:tailEnd/>
                </a:ln>
                <a:effectLst/>
              </p:spPr>
              <p:txBody>
                <a:bodyPr/>
                <a:lstStyle/>
                <a:p>
                  <a:pPr eaLnBrk="1" hangingPunct="1"/>
                  <a:r>
                    <a:rPr lang="en-US" sz="1400">
                      <a:cs typeface="Times New Roman" pitchFamily="18" charset="0"/>
                    </a:rPr>
                    <a:t>Explains</a:t>
                  </a:r>
                  <a:endParaRPr lang="en-US" sz="1200">
                    <a:cs typeface="Times New Roman" pitchFamily="18" charset="0"/>
                  </a:endParaRPr>
                </a:p>
                <a:p>
                  <a:endParaRPr lang="en-US"/>
                </a:p>
              </p:txBody>
            </p:sp>
            <p:sp>
              <p:nvSpPr>
                <p:cNvPr id="72729" name="Rectangle 25"/>
                <p:cNvSpPr>
                  <a:spLocks noChangeArrowheads="1"/>
                </p:cNvSpPr>
                <p:nvPr/>
              </p:nvSpPr>
              <p:spPr bwMode="auto">
                <a:xfrm>
                  <a:off x="1857" y="365"/>
                  <a:ext cx="1857" cy="365"/>
                </a:xfrm>
                <a:prstGeom prst="rect">
                  <a:avLst/>
                </a:prstGeom>
                <a:noFill/>
                <a:ln w="7">
                  <a:solidFill>
                    <a:srgbClr val="A0A0A0"/>
                  </a:solidFill>
                  <a:miter lim="800000"/>
                  <a:headEnd/>
                  <a:tailEnd/>
                </a:ln>
                <a:effectLst/>
              </p:spPr>
              <p:txBody>
                <a:bodyPr/>
                <a:lstStyle/>
                <a:p>
                  <a:endParaRPr lang="en-US"/>
                </a:p>
              </p:txBody>
            </p:sp>
          </p:grpSp>
          <p:grpSp>
            <p:nvGrpSpPr>
              <p:cNvPr id="72732" name="Group 28"/>
              <p:cNvGrpSpPr>
                <a:grpSpLocks/>
              </p:cNvGrpSpPr>
              <p:nvPr/>
            </p:nvGrpSpPr>
            <p:grpSpPr bwMode="auto">
              <a:xfrm>
                <a:off x="0" y="730"/>
                <a:ext cx="1857" cy="365"/>
                <a:chOff x="0" y="730"/>
                <a:chExt cx="1857" cy="365"/>
              </a:xfrm>
            </p:grpSpPr>
            <p:sp>
              <p:nvSpPr>
                <p:cNvPr id="72713" name="Rectangle 9"/>
                <p:cNvSpPr>
                  <a:spLocks noChangeArrowheads="1"/>
                </p:cNvSpPr>
                <p:nvPr/>
              </p:nvSpPr>
              <p:spPr bwMode="auto">
                <a:xfrm>
                  <a:off x="43" y="730"/>
                  <a:ext cx="1771" cy="365"/>
                </a:xfrm>
                <a:prstGeom prst="rect">
                  <a:avLst/>
                </a:prstGeom>
                <a:noFill/>
                <a:ln w="9525">
                  <a:noFill/>
                  <a:miter lim="800000"/>
                  <a:headEnd/>
                  <a:tailEnd/>
                </a:ln>
                <a:effectLst/>
              </p:spPr>
              <p:txBody>
                <a:bodyPr/>
                <a:lstStyle/>
                <a:p>
                  <a:pPr eaLnBrk="1" hangingPunct="1"/>
                  <a:r>
                    <a:rPr lang="en-US" sz="1400">
                      <a:cs typeface="Times New Roman" pitchFamily="18" charset="0"/>
                    </a:rPr>
                    <a:t>More Exploratory</a:t>
                  </a:r>
                  <a:endParaRPr lang="en-US" sz="1200">
                    <a:cs typeface="Times New Roman" pitchFamily="18" charset="0"/>
                  </a:endParaRPr>
                </a:p>
                <a:p>
                  <a:endParaRPr lang="en-US"/>
                </a:p>
              </p:txBody>
            </p:sp>
            <p:sp>
              <p:nvSpPr>
                <p:cNvPr id="72731" name="Rectangle 27"/>
                <p:cNvSpPr>
                  <a:spLocks noChangeArrowheads="1"/>
                </p:cNvSpPr>
                <p:nvPr/>
              </p:nvSpPr>
              <p:spPr bwMode="auto">
                <a:xfrm>
                  <a:off x="0" y="730"/>
                  <a:ext cx="1857" cy="365"/>
                </a:xfrm>
                <a:prstGeom prst="rect">
                  <a:avLst/>
                </a:prstGeom>
                <a:noFill/>
                <a:ln w="7">
                  <a:solidFill>
                    <a:srgbClr val="A0A0A0"/>
                  </a:solidFill>
                  <a:miter lim="800000"/>
                  <a:headEnd/>
                  <a:tailEnd/>
                </a:ln>
                <a:effectLst/>
              </p:spPr>
              <p:txBody>
                <a:bodyPr/>
                <a:lstStyle/>
                <a:p>
                  <a:endParaRPr lang="en-US"/>
                </a:p>
              </p:txBody>
            </p:sp>
          </p:grpSp>
          <p:grpSp>
            <p:nvGrpSpPr>
              <p:cNvPr id="72734" name="Group 30"/>
              <p:cNvGrpSpPr>
                <a:grpSpLocks/>
              </p:cNvGrpSpPr>
              <p:nvPr/>
            </p:nvGrpSpPr>
            <p:grpSpPr bwMode="auto">
              <a:xfrm>
                <a:off x="1857" y="730"/>
                <a:ext cx="1857" cy="365"/>
                <a:chOff x="1857" y="730"/>
                <a:chExt cx="1857" cy="365"/>
              </a:xfrm>
            </p:grpSpPr>
            <p:sp>
              <p:nvSpPr>
                <p:cNvPr id="72714" name="Rectangle 10"/>
                <p:cNvSpPr>
                  <a:spLocks noChangeArrowheads="1"/>
                </p:cNvSpPr>
                <p:nvPr/>
              </p:nvSpPr>
              <p:spPr bwMode="auto">
                <a:xfrm>
                  <a:off x="1900" y="730"/>
                  <a:ext cx="1771" cy="365"/>
                </a:xfrm>
                <a:prstGeom prst="rect">
                  <a:avLst/>
                </a:prstGeom>
                <a:noFill/>
                <a:ln w="9525">
                  <a:noFill/>
                  <a:miter lim="800000"/>
                  <a:headEnd/>
                  <a:tailEnd/>
                </a:ln>
                <a:effectLst/>
              </p:spPr>
              <p:txBody>
                <a:bodyPr/>
                <a:lstStyle/>
                <a:p>
                  <a:pPr eaLnBrk="1" hangingPunct="1"/>
                  <a:r>
                    <a:rPr lang="en-US" sz="1400">
                      <a:cs typeface="Times New Roman" pitchFamily="18" charset="0"/>
                    </a:rPr>
                    <a:t>More Explanatory</a:t>
                  </a:r>
                  <a:endParaRPr lang="en-US" sz="1200">
                    <a:cs typeface="Times New Roman" pitchFamily="18" charset="0"/>
                  </a:endParaRPr>
                </a:p>
                <a:p>
                  <a:endParaRPr lang="en-US"/>
                </a:p>
              </p:txBody>
            </p:sp>
            <p:sp>
              <p:nvSpPr>
                <p:cNvPr id="72733" name="Rectangle 29"/>
                <p:cNvSpPr>
                  <a:spLocks noChangeArrowheads="1"/>
                </p:cNvSpPr>
                <p:nvPr/>
              </p:nvSpPr>
              <p:spPr bwMode="auto">
                <a:xfrm>
                  <a:off x="1857" y="730"/>
                  <a:ext cx="1857" cy="365"/>
                </a:xfrm>
                <a:prstGeom prst="rect">
                  <a:avLst/>
                </a:prstGeom>
                <a:noFill/>
                <a:ln w="7">
                  <a:solidFill>
                    <a:srgbClr val="A0A0A0"/>
                  </a:solidFill>
                  <a:miter lim="800000"/>
                  <a:headEnd/>
                  <a:tailEnd/>
                </a:ln>
                <a:effectLst/>
              </p:spPr>
              <p:txBody>
                <a:bodyPr/>
                <a:lstStyle/>
                <a:p>
                  <a:endParaRPr lang="en-US"/>
                </a:p>
              </p:txBody>
            </p:sp>
          </p:grpSp>
          <p:grpSp>
            <p:nvGrpSpPr>
              <p:cNvPr id="72736" name="Group 32"/>
              <p:cNvGrpSpPr>
                <a:grpSpLocks/>
              </p:cNvGrpSpPr>
              <p:nvPr/>
            </p:nvGrpSpPr>
            <p:grpSpPr bwMode="auto">
              <a:xfrm>
                <a:off x="0" y="1095"/>
                <a:ext cx="1857" cy="499"/>
                <a:chOff x="0" y="1095"/>
                <a:chExt cx="1857" cy="499"/>
              </a:xfrm>
            </p:grpSpPr>
            <p:sp>
              <p:nvSpPr>
                <p:cNvPr id="72715" name="Rectangle 11"/>
                <p:cNvSpPr>
                  <a:spLocks noChangeArrowheads="1"/>
                </p:cNvSpPr>
                <p:nvPr/>
              </p:nvSpPr>
              <p:spPr bwMode="auto">
                <a:xfrm>
                  <a:off x="43" y="1095"/>
                  <a:ext cx="1771" cy="499"/>
                </a:xfrm>
                <a:prstGeom prst="rect">
                  <a:avLst/>
                </a:prstGeom>
                <a:noFill/>
                <a:ln w="9525">
                  <a:noFill/>
                  <a:miter lim="800000"/>
                  <a:headEnd/>
                  <a:tailEnd/>
                </a:ln>
                <a:effectLst/>
              </p:spPr>
              <p:txBody>
                <a:bodyPr/>
                <a:lstStyle/>
                <a:p>
                  <a:pPr eaLnBrk="1" hangingPunct="1"/>
                  <a:r>
                    <a:rPr lang="en-US" sz="1400">
                      <a:cs typeface="Times New Roman" pitchFamily="18" charset="0"/>
                    </a:rPr>
                    <a:t>Profiles characteristics of a group</a:t>
                  </a:r>
                  <a:endParaRPr lang="en-US" sz="1200">
                    <a:cs typeface="Times New Roman" pitchFamily="18" charset="0"/>
                  </a:endParaRPr>
                </a:p>
                <a:p>
                  <a:endParaRPr lang="en-US"/>
                </a:p>
              </p:txBody>
            </p:sp>
            <p:sp>
              <p:nvSpPr>
                <p:cNvPr id="72735" name="Rectangle 31"/>
                <p:cNvSpPr>
                  <a:spLocks noChangeArrowheads="1"/>
                </p:cNvSpPr>
                <p:nvPr/>
              </p:nvSpPr>
              <p:spPr bwMode="auto">
                <a:xfrm>
                  <a:off x="0" y="1095"/>
                  <a:ext cx="1857" cy="499"/>
                </a:xfrm>
                <a:prstGeom prst="rect">
                  <a:avLst/>
                </a:prstGeom>
                <a:noFill/>
                <a:ln w="7">
                  <a:solidFill>
                    <a:srgbClr val="A0A0A0"/>
                  </a:solidFill>
                  <a:miter lim="800000"/>
                  <a:headEnd/>
                  <a:tailEnd/>
                </a:ln>
                <a:effectLst/>
              </p:spPr>
              <p:txBody>
                <a:bodyPr/>
                <a:lstStyle/>
                <a:p>
                  <a:endParaRPr lang="en-US"/>
                </a:p>
              </p:txBody>
            </p:sp>
          </p:grpSp>
          <p:grpSp>
            <p:nvGrpSpPr>
              <p:cNvPr id="72738" name="Group 34"/>
              <p:cNvGrpSpPr>
                <a:grpSpLocks/>
              </p:cNvGrpSpPr>
              <p:nvPr/>
            </p:nvGrpSpPr>
            <p:grpSpPr bwMode="auto">
              <a:xfrm>
                <a:off x="1857" y="1095"/>
                <a:ext cx="1857" cy="499"/>
                <a:chOff x="1857" y="1095"/>
                <a:chExt cx="1857" cy="499"/>
              </a:xfrm>
            </p:grpSpPr>
            <p:sp>
              <p:nvSpPr>
                <p:cNvPr id="72716" name="Rectangle 12"/>
                <p:cNvSpPr>
                  <a:spLocks noChangeArrowheads="1"/>
                </p:cNvSpPr>
                <p:nvPr/>
              </p:nvSpPr>
              <p:spPr bwMode="auto">
                <a:xfrm>
                  <a:off x="1900" y="1095"/>
                  <a:ext cx="1771" cy="499"/>
                </a:xfrm>
                <a:prstGeom prst="rect">
                  <a:avLst/>
                </a:prstGeom>
                <a:noFill/>
                <a:ln w="9525">
                  <a:noFill/>
                  <a:miter lim="800000"/>
                  <a:headEnd/>
                  <a:tailEnd/>
                </a:ln>
                <a:effectLst/>
              </p:spPr>
              <p:txBody>
                <a:bodyPr/>
                <a:lstStyle/>
                <a:p>
                  <a:pPr eaLnBrk="1" hangingPunct="1"/>
                  <a:r>
                    <a:rPr lang="en-US" sz="1400">
                      <a:cs typeface="Times New Roman" pitchFamily="18" charset="0"/>
                    </a:rPr>
                    <a:t>Analyzes why a group has characteristics</a:t>
                  </a:r>
                  <a:endParaRPr lang="en-US" sz="1200">
                    <a:cs typeface="Times New Roman" pitchFamily="18" charset="0"/>
                  </a:endParaRPr>
                </a:p>
                <a:p>
                  <a:endParaRPr lang="en-US"/>
                </a:p>
              </p:txBody>
            </p:sp>
            <p:sp>
              <p:nvSpPr>
                <p:cNvPr id="72737" name="Rectangle 33"/>
                <p:cNvSpPr>
                  <a:spLocks noChangeArrowheads="1"/>
                </p:cNvSpPr>
                <p:nvPr/>
              </p:nvSpPr>
              <p:spPr bwMode="auto">
                <a:xfrm>
                  <a:off x="1857" y="1095"/>
                  <a:ext cx="1857" cy="499"/>
                </a:xfrm>
                <a:prstGeom prst="rect">
                  <a:avLst/>
                </a:prstGeom>
                <a:noFill/>
                <a:ln w="7">
                  <a:solidFill>
                    <a:srgbClr val="A0A0A0"/>
                  </a:solidFill>
                  <a:miter lim="800000"/>
                  <a:headEnd/>
                  <a:tailEnd/>
                </a:ln>
                <a:effectLst/>
              </p:spPr>
              <p:txBody>
                <a:bodyPr/>
                <a:lstStyle/>
                <a:p>
                  <a:endParaRPr lang="en-US"/>
                </a:p>
              </p:txBody>
            </p:sp>
          </p:grpSp>
          <p:grpSp>
            <p:nvGrpSpPr>
              <p:cNvPr id="72740" name="Group 36"/>
              <p:cNvGrpSpPr>
                <a:grpSpLocks/>
              </p:cNvGrpSpPr>
              <p:nvPr/>
            </p:nvGrpSpPr>
            <p:grpSpPr bwMode="auto">
              <a:xfrm>
                <a:off x="0" y="1594"/>
                <a:ext cx="1857" cy="365"/>
                <a:chOff x="0" y="1594"/>
                <a:chExt cx="1857" cy="365"/>
              </a:xfrm>
            </p:grpSpPr>
            <p:sp>
              <p:nvSpPr>
                <p:cNvPr id="72717" name="Rectangle 13"/>
                <p:cNvSpPr>
                  <a:spLocks noChangeArrowheads="1"/>
                </p:cNvSpPr>
                <p:nvPr/>
              </p:nvSpPr>
              <p:spPr bwMode="auto">
                <a:xfrm>
                  <a:off x="43" y="1594"/>
                  <a:ext cx="1771" cy="365"/>
                </a:xfrm>
                <a:prstGeom prst="rect">
                  <a:avLst/>
                </a:prstGeom>
                <a:noFill/>
                <a:ln w="9525">
                  <a:noFill/>
                  <a:miter lim="800000"/>
                  <a:headEnd/>
                  <a:tailEnd/>
                </a:ln>
                <a:effectLst/>
              </p:spPr>
              <p:txBody>
                <a:bodyPr/>
                <a:lstStyle/>
                <a:p>
                  <a:pPr eaLnBrk="1" hangingPunct="1"/>
                  <a:r>
                    <a:rPr lang="en-US" sz="1400">
                      <a:cs typeface="Times New Roman" pitchFamily="18" charset="0"/>
                    </a:rPr>
                    <a:t>Focus on what</a:t>
                  </a:r>
                  <a:endParaRPr lang="en-US" sz="1200">
                    <a:cs typeface="Times New Roman" pitchFamily="18" charset="0"/>
                  </a:endParaRPr>
                </a:p>
                <a:p>
                  <a:endParaRPr lang="en-US"/>
                </a:p>
              </p:txBody>
            </p:sp>
            <p:sp>
              <p:nvSpPr>
                <p:cNvPr id="72739" name="Rectangle 35"/>
                <p:cNvSpPr>
                  <a:spLocks noChangeArrowheads="1"/>
                </p:cNvSpPr>
                <p:nvPr/>
              </p:nvSpPr>
              <p:spPr bwMode="auto">
                <a:xfrm>
                  <a:off x="0" y="1594"/>
                  <a:ext cx="1857" cy="365"/>
                </a:xfrm>
                <a:prstGeom prst="rect">
                  <a:avLst/>
                </a:prstGeom>
                <a:noFill/>
                <a:ln w="7">
                  <a:solidFill>
                    <a:srgbClr val="A0A0A0"/>
                  </a:solidFill>
                  <a:miter lim="800000"/>
                  <a:headEnd/>
                  <a:tailEnd/>
                </a:ln>
                <a:effectLst/>
              </p:spPr>
              <p:txBody>
                <a:bodyPr/>
                <a:lstStyle/>
                <a:p>
                  <a:endParaRPr lang="en-US"/>
                </a:p>
              </p:txBody>
            </p:sp>
          </p:grpSp>
          <p:grpSp>
            <p:nvGrpSpPr>
              <p:cNvPr id="72742" name="Group 38"/>
              <p:cNvGrpSpPr>
                <a:grpSpLocks/>
              </p:cNvGrpSpPr>
              <p:nvPr/>
            </p:nvGrpSpPr>
            <p:grpSpPr bwMode="auto">
              <a:xfrm>
                <a:off x="1857" y="1594"/>
                <a:ext cx="1857" cy="365"/>
                <a:chOff x="1857" y="1594"/>
                <a:chExt cx="1857" cy="365"/>
              </a:xfrm>
            </p:grpSpPr>
            <p:sp>
              <p:nvSpPr>
                <p:cNvPr id="72718" name="Rectangle 14"/>
                <p:cNvSpPr>
                  <a:spLocks noChangeArrowheads="1"/>
                </p:cNvSpPr>
                <p:nvPr/>
              </p:nvSpPr>
              <p:spPr bwMode="auto">
                <a:xfrm>
                  <a:off x="1900" y="1594"/>
                  <a:ext cx="1771" cy="365"/>
                </a:xfrm>
                <a:prstGeom prst="rect">
                  <a:avLst/>
                </a:prstGeom>
                <a:noFill/>
                <a:ln w="9525">
                  <a:noFill/>
                  <a:miter lim="800000"/>
                  <a:headEnd/>
                  <a:tailEnd/>
                </a:ln>
                <a:effectLst/>
              </p:spPr>
              <p:txBody>
                <a:bodyPr/>
                <a:lstStyle/>
                <a:p>
                  <a:pPr eaLnBrk="1" hangingPunct="1"/>
                  <a:r>
                    <a:rPr lang="en-US" sz="1400">
                      <a:cs typeface="Times New Roman" pitchFamily="18" charset="0"/>
                    </a:rPr>
                    <a:t>Focus on why</a:t>
                  </a:r>
                  <a:endParaRPr lang="en-US" sz="1200">
                    <a:cs typeface="Times New Roman" pitchFamily="18" charset="0"/>
                  </a:endParaRPr>
                </a:p>
                <a:p>
                  <a:endParaRPr lang="en-US"/>
                </a:p>
              </p:txBody>
            </p:sp>
            <p:sp>
              <p:nvSpPr>
                <p:cNvPr id="72741" name="Rectangle 37"/>
                <p:cNvSpPr>
                  <a:spLocks noChangeArrowheads="1"/>
                </p:cNvSpPr>
                <p:nvPr/>
              </p:nvSpPr>
              <p:spPr bwMode="auto">
                <a:xfrm>
                  <a:off x="1857" y="1594"/>
                  <a:ext cx="1857" cy="365"/>
                </a:xfrm>
                <a:prstGeom prst="rect">
                  <a:avLst/>
                </a:prstGeom>
                <a:noFill/>
                <a:ln w="7">
                  <a:solidFill>
                    <a:srgbClr val="A0A0A0"/>
                  </a:solidFill>
                  <a:miter lim="800000"/>
                  <a:headEnd/>
                  <a:tailEnd/>
                </a:ln>
                <a:effectLst/>
              </p:spPr>
              <p:txBody>
                <a:bodyPr/>
                <a:lstStyle/>
                <a:p>
                  <a:endParaRPr lang="en-US"/>
                </a:p>
              </p:txBody>
            </p:sp>
          </p:grpSp>
          <p:grpSp>
            <p:nvGrpSpPr>
              <p:cNvPr id="72744" name="Group 40"/>
              <p:cNvGrpSpPr>
                <a:grpSpLocks/>
              </p:cNvGrpSpPr>
              <p:nvPr/>
            </p:nvGrpSpPr>
            <p:grpSpPr bwMode="auto">
              <a:xfrm>
                <a:off x="0" y="1959"/>
                <a:ext cx="1857" cy="365"/>
                <a:chOff x="0" y="1959"/>
                <a:chExt cx="1857" cy="365"/>
              </a:xfrm>
            </p:grpSpPr>
            <p:sp>
              <p:nvSpPr>
                <p:cNvPr id="72719" name="Rectangle 15"/>
                <p:cNvSpPr>
                  <a:spLocks noChangeArrowheads="1"/>
                </p:cNvSpPr>
                <p:nvPr/>
              </p:nvSpPr>
              <p:spPr bwMode="auto">
                <a:xfrm>
                  <a:off x="43" y="1959"/>
                  <a:ext cx="1771" cy="365"/>
                </a:xfrm>
                <a:prstGeom prst="rect">
                  <a:avLst/>
                </a:prstGeom>
                <a:noFill/>
                <a:ln w="9525">
                  <a:noFill/>
                  <a:miter lim="800000"/>
                  <a:headEnd/>
                  <a:tailEnd/>
                </a:ln>
                <a:effectLst/>
              </p:spPr>
              <p:txBody>
                <a:bodyPr/>
                <a:lstStyle/>
                <a:p>
                  <a:pPr eaLnBrk="1" hangingPunct="1"/>
                  <a:r>
                    <a:rPr lang="en-US" sz="1400">
                      <a:cs typeface="Times New Roman" pitchFamily="18" charset="0"/>
                    </a:rPr>
                    <a:t>Assumes no hypothesis</a:t>
                  </a:r>
                  <a:endParaRPr lang="en-US" sz="1200">
                    <a:cs typeface="Times New Roman" pitchFamily="18" charset="0"/>
                  </a:endParaRPr>
                </a:p>
                <a:p>
                  <a:endParaRPr lang="en-US"/>
                </a:p>
              </p:txBody>
            </p:sp>
            <p:sp>
              <p:nvSpPr>
                <p:cNvPr id="72743" name="Rectangle 39"/>
                <p:cNvSpPr>
                  <a:spLocks noChangeArrowheads="1"/>
                </p:cNvSpPr>
                <p:nvPr/>
              </p:nvSpPr>
              <p:spPr bwMode="auto">
                <a:xfrm>
                  <a:off x="0" y="1959"/>
                  <a:ext cx="1857" cy="365"/>
                </a:xfrm>
                <a:prstGeom prst="rect">
                  <a:avLst/>
                </a:prstGeom>
                <a:noFill/>
                <a:ln w="7">
                  <a:solidFill>
                    <a:srgbClr val="A0A0A0"/>
                  </a:solidFill>
                  <a:miter lim="800000"/>
                  <a:headEnd/>
                  <a:tailEnd/>
                </a:ln>
                <a:effectLst/>
              </p:spPr>
              <p:txBody>
                <a:bodyPr/>
                <a:lstStyle/>
                <a:p>
                  <a:endParaRPr lang="en-US"/>
                </a:p>
              </p:txBody>
            </p:sp>
          </p:grpSp>
          <p:grpSp>
            <p:nvGrpSpPr>
              <p:cNvPr id="72746" name="Group 42"/>
              <p:cNvGrpSpPr>
                <a:grpSpLocks/>
              </p:cNvGrpSpPr>
              <p:nvPr/>
            </p:nvGrpSpPr>
            <p:grpSpPr bwMode="auto">
              <a:xfrm>
                <a:off x="1857" y="1959"/>
                <a:ext cx="1857" cy="365"/>
                <a:chOff x="1857" y="1959"/>
                <a:chExt cx="1857" cy="365"/>
              </a:xfrm>
            </p:grpSpPr>
            <p:sp>
              <p:nvSpPr>
                <p:cNvPr id="72720" name="Rectangle 16"/>
                <p:cNvSpPr>
                  <a:spLocks noChangeArrowheads="1"/>
                </p:cNvSpPr>
                <p:nvPr/>
              </p:nvSpPr>
              <p:spPr bwMode="auto">
                <a:xfrm>
                  <a:off x="1900" y="1959"/>
                  <a:ext cx="1771" cy="365"/>
                </a:xfrm>
                <a:prstGeom prst="rect">
                  <a:avLst/>
                </a:prstGeom>
                <a:noFill/>
                <a:ln w="9525">
                  <a:noFill/>
                  <a:miter lim="800000"/>
                  <a:headEnd/>
                  <a:tailEnd/>
                </a:ln>
                <a:effectLst/>
              </p:spPr>
              <p:txBody>
                <a:bodyPr/>
                <a:lstStyle/>
                <a:p>
                  <a:pPr eaLnBrk="1" hangingPunct="1"/>
                  <a:r>
                    <a:rPr lang="en-US" sz="1400">
                      <a:cs typeface="Times New Roman" pitchFamily="18" charset="0"/>
                    </a:rPr>
                    <a:t>Assumes a hypothesis</a:t>
                  </a:r>
                  <a:endParaRPr lang="en-US" sz="1200">
                    <a:cs typeface="Times New Roman" pitchFamily="18" charset="0"/>
                  </a:endParaRPr>
                </a:p>
                <a:p>
                  <a:endParaRPr lang="en-US"/>
                </a:p>
              </p:txBody>
            </p:sp>
            <p:sp>
              <p:nvSpPr>
                <p:cNvPr id="72745" name="Rectangle 41"/>
                <p:cNvSpPr>
                  <a:spLocks noChangeArrowheads="1"/>
                </p:cNvSpPr>
                <p:nvPr/>
              </p:nvSpPr>
              <p:spPr bwMode="auto">
                <a:xfrm>
                  <a:off x="1857" y="1959"/>
                  <a:ext cx="1857" cy="365"/>
                </a:xfrm>
                <a:prstGeom prst="rect">
                  <a:avLst/>
                </a:prstGeom>
                <a:noFill/>
                <a:ln w="7">
                  <a:solidFill>
                    <a:srgbClr val="A0A0A0"/>
                  </a:solidFill>
                  <a:miter lim="800000"/>
                  <a:headEnd/>
                  <a:tailEnd/>
                </a:ln>
                <a:effectLst/>
              </p:spPr>
              <p:txBody>
                <a:bodyPr/>
                <a:lstStyle/>
                <a:p>
                  <a:endParaRPr lang="en-US"/>
                </a:p>
              </p:txBody>
            </p:sp>
          </p:grpSp>
          <p:grpSp>
            <p:nvGrpSpPr>
              <p:cNvPr id="72748" name="Group 44"/>
              <p:cNvGrpSpPr>
                <a:grpSpLocks/>
              </p:cNvGrpSpPr>
              <p:nvPr/>
            </p:nvGrpSpPr>
            <p:grpSpPr bwMode="auto">
              <a:xfrm>
                <a:off x="0" y="2324"/>
                <a:ext cx="1857" cy="365"/>
                <a:chOff x="0" y="2324"/>
                <a:chExt cx="1857" cy="365"/>
              </a:xfrm>
            </p:grpSpPr>
            <p:sp>
              <p:nvSpPr>
                <p:cNvPr id="72721" name="Rectangle 17"/>
                <p:cNvSpPr>
                  <a:spLocks noChangeArrowheads="1"/>
                </p:cNvSpPr>
                <p:nvPr/>
              </p:nvSpPr>
              <p:spPr bwMode="auto">
                <a:xfrm>
                  <a:off x="43" y="2324"/>
                  <a:ext cx="1771" cy="365"/>
                </a:xfrm>
                <a:prstGeom prst="rect">
                  <a:avLst/>
                </a:prstGeom>
                <a:noFill/>
                <a:ln w="9525">
                  <a:noFill/>
                  <a:miter lim="800000"/>
                  <a:headEnd/>
                  <a:tailEnd/>
                </a:ln>
                <a:effectLst/>
              </p:spPr>
              <p:txBody>
                <a:bodyPr/>
                <a:lstStyle/>
                <a:p>
                  <a:pPr eaLnBrk="1" hangingPunct="1"/>
                  <a:r>
                    <a:rPr lang="en-US" sz="1400">
                      <a:cs typeface="Times New Roman" pitchFamily="18" charset="0"/>
                    </a:rPr>
                    <a:t>Requires no comparison group</a:t>
                  </a:r>
                  <a:endParaRPr lang="en-US" sz="1200">
                    <a:cs typeface="Times New Roman" pitchFamily="18" charset="0"/>
                  </a:endParaRPr>
                </a:p>
                <a:p>
                  <a:endParaRPr lang="en-US"/>
                </a:p>
              </p:txBody>
            </p:sp>
            <p:sp>
              <p:nvSpPr>
                <p:cNvPr id="72747" name="Rectangle 43"/>
                <p:cNvSpPr>
                  <a:spLocks noChangeArrowheads="1"/>
                </p:cNvSpPr>
                <p:nvPr/>
              </p:nvSpPr>
              <p:spPr bwMode="auto">
                <a:xfrm>
                  <a:off x="0" y="2324"/>
                  <a:ext cx="1857" cy="365"/>
                </a:xfrm>
                <a:prstGeom prst="rect">
                  <a:avLst/>
                </a:prstGeom>
                <a:noFill/>
                <a:ln w="7">
                  <a:solidFill>
                    <a:srgbClr val="A0A0A0"/>
                  </a:solidFill>
                  <a:miter lim="800000"/>
                  <a:headEnd/>
                  <a:tailEnd/>
                </a:ln>
                <a:effectLst/>
              </p:spPr>
              <p:txBody>
                <a:bodyPr/>
                <a:lstStyle/>
                <a:p>
                  <a:endParaRPr lang="en-US"/>
                </a:p>
              </p:txBody>
            </p:sp>
          </p:grpSp>
          <p:grpSp>
            <p:nvGrpSpPr>
              <p:cNvPr id="72750" name="Group 46"/>
              <p:cNvGrpSpPr>
                <a:grpSpLocks/>
              </p:cNvGrpSpPr>
              <p:nvPr/>
            </p:nvGrpSpPr>
            <p:grpSpPr bwMode="auto">
              <a:xfrm>
                <a:off x="1857" y="2324"/>
                <a:ext cx="1857" cy="365"/>
                <a:chOff x="1857" y="2324"/>
                <a:chExt cx="1857" cy="365"/>
              </a:xfrm>
            </p:grpSpPr>
            <p:sp>
              <p:nvSpPr>
                <p:cNvPr id="72722" name="Rectangle 18"/>
                <p:cNvSpPr>
                  <a:spLocks noChangeArrowheads="1"/>
                </p:cNvSpPr>
                <p:nvPr/>
              </p:nvSpPr>
              <p:spPr bwMode="auto">
                <a:xfrm>
                  <a:off x="1900" y="2324"/>
                  <a:ext cx="1771" cy="365"/>
                </a:xfrm>
                <a:prstGeom prst="rect">
                  <a:avLst/>
                </a:prstGeom>
                <a:noFill/>
                <a:ln w="9525">
                  <a:noFill/>
                  <a:miter lim="800000"/>
                  <a:headEnd/>
                  <a:tailEnd/>
                </a:ln>
                <a:effectLst/>
              </p:spPr>
              <p:txBody>
                <a:bodyPr/>
                <a:lstStyle/>
                <a:p>
                  <a:pPr eaLnBrk="1" hangingPunct="1"/>
                  <a:r>
                    <a:rPr lang="en-US" sz="1400">
                      <a:cs typeface="Times New Roman" pitchFamily="18" charset="0"/>
                    </a:rPr>
                    <a:t>Requires a comparison group</a:t>
                  </a:r>
                  <a:endParaRPr lang="en-US" sz="1200">
                    <a:cs typeface="Times New Roman" pitchFamily="18" charset="0"/>
                  </a:endParaRPr>
                </a:p>
                <a:p>
                  <a:endParaRPr lang="en-US"/>
                </a:p>
              </p:txBody>
            </p:sp>
            <p:sp>
              <p:nvSpPr>
                <p:cNvPr id="72749" name="Rectangle 45"/>
                <p:cNvSpPr>
                  <a:spLocks noChangeArrowheads="1"/>
                </p:cNvSpPr>
                <p:nvPr/>
              </p:nvSpPr>
              <p:spPr bwMode="auto">
                <a:xfrm>
                  <a:off x="1857" y="2324"/>
                  <a:ext cx="1857" cy="365"/>
                </a:xfrm>
                <a:prstGeom prst="rect">
                  <a:avLst/>
                </a:prstGeom>
                <a:noFill/>
                <a:ln w="7">
                  <a:solidFill>
                    <a:srgbClr val="A0A0A0"/>
                  </a:solidFill>
                  <a:miter lim="800000"/>
                  <a:headEnd/>
                  <a:tailEnd/>
                </a:ln>
                <a:effectLst/>
              </p:spPr>
              <p:txBody>
                <a:bodyPr/>
                <a:lstStyle/>
                <a:p>
                  <a:endParaRPr lang="en-US"/>
                </a:p>
              </p:txBody>
            </p:sp>
          </p:grpSp>
        </p:grpSp>
        <p:sp>
          <p:nvSpPr>
            <p:cNvPr id="72752" name="Rectangle 48"/>
            <p:cNvSpPr>
              <a:spLocks noChangeArrowheads="1"/>
            </p:cNvSpPr>
            <p:nvPr/>
          </p:nvSpPr>
          <p:spPr bwMode="auto">
            <a:xfrm>
              <a:off x="-3" y="-3"/>
              <a:ext cx="3720" cy="2695"/>
            </a:xfrm>
            <a:prstGeom prst="rect">
              <a:avLst/>
            </a:prstGeom>
            <a:noFill/>
            <a:ln w="9525">
              <a:solidFill>
                <a:srgbClr val="A0A0A0"/>
              </a:solidFill>
              <a:miter lim="800000"/>
              <a:headEnd/>
              <a:tailEnd/>
            </a:ln>
            <a:effectLst/>
          </p:spPr>
          <p:txBody>
            <a:bodyPr/>
            <a:lstStyle/>
            <a:p>
              <a:endParaRPr lang="en-US"/>
            </a:p>
          </p:txBody>
        </p:sp>
      </p:grpSp>
      <p:sp>
        <p:nvSpPr>
          <p:cNvPr id="72754" name="Text Box 50"/>
          <p:cNvSpPr txBox="1">
            <a:spLocks noChangeArrowheads="1"/>
          </p:cNvSpPr>
          <p:nvPr/>
        </p:nvSpPr>
        <p:spPr bwMode="auto">
          <a:xfrm>
            <a:off x="609600" y="457200"/>
            <a:ext cx="7391400" cy="549275"/>
          </a:xfrm>
          <a:prstGeom prst="rect">
            <a:avLst/>
          </a:prstGeom>
          <a:noFill/>
          <a:ln w="9525">
            <a:noFill/>
            <a:miter lim="800000"/>
            <a:headEnd/>
            <a:tailEnd/>
          </a:ln>
          <a:effectLst/>
        </p:spPr>
        <p:txBody>
          <a:bodyPr>
            <a:spAutoFit/>
          </a:bodyPr>
          <a:lstStyle/>
          <a:p>
            <a:pPr>
              <a:spcBef>
                <a:spcPct val="50000"/>
              </a:spcBef>
            </a:pPr>
            <a:r>
              <a:rPr lang="en-US" sz="3000"/>
              <a:t>Descriptive and Analytic Study Designs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z="4000"/>
              <a:t>Interpret results from evaluation/research</a:t>
            </a:r>
          </a:p>
        </p:txBody>
      </p:sp>
      <p:sp>
        <p:nvSpPr>
          <p:cNvPr id="56323" name="Rectangle 3"/>
          <p:cNvSpPr>
            <a:spLocks noGrp="1" noChangeArrowheads="1"/>
          </p:cNvSpPr>
          <p:nvPr>
            <p:ph type="body" idx="1"/>
          </p:nvPr>
        </p:nvSpPr>
        <p:spPr/>
        <p:txBody>
          <a:bodyPr/>
          <a:lstStyle/>
          <a:p>
            <a:pPr marL="609600" indent="-609600">
              <a:buFont typeface="Wingdings" pitchFamily="2" charset="2"/>
              <a:buAutoNum type="arabicPeriod"/>
            </a:pPr>
            <a:r>
              <a:rPr lang="en-US"/>
              <a:t>Compare evaluation results to other findings</a:t>
            </a:r>
          </a:p>
          <a:p>
            <a:pPr marL="609600" indent="-609600">
              <a:buFont typeface="Wingdings" pitchFamily="2" charset="2"/>
              <a:buAutoNum type="arabicPeriod"/>
            </a:pPr>
            <a:r>
              <a:rPr lang="en-US"/>
              <a:t>Propose possible explanation of findings</a:t>
            </a:r>
          </a:p>
          <a:p>
            <a:pPr marL="609600" indent="-609600">
              <a:buFont typeface="Wingdings" pitchFamily="2" charset="2"/>
              <a:buAutoNum type="arabicPeriod"/>
            </a:pPr>
            <a:r>
              <a:rPr lang="en-US"/>
              <a:t>Identify limitations of findings</a:t>
            </a:r>
          </a:p>
          <a:p>
            <a:pPr marL="609600" indent="-609600">
              <a:buFont typeface="Wingdings" pitchFamily="2" charset="2"/>
              <a:buAutoNum type="arabicPeriod"/>
            </a:pPr>
            <a:r>
              <a:rPr lang="en-US"/>
              <a:t>Develop recommendations</a:t>
            </a:r>
          </a:p>
          <a:p>
            <a:pPr marL="609600" indent="-609600">
              <a:buFont typeface="Wingdings" pitchFamily="2" charset="2"/>
              <a:buAutoNum type="arabicPeriod"/>
            </a:pPr>
            <a:r>
              <a:rPr lang="en-US"/>
              <a:t>Report effectiveness of programs in achieving proposed objectives</a:t>
            </a:r>
          </a:p>
          <a:p>
            <a:pPr marL="990600" lvl="1" indent="-533400">
              <a:buFont typeface="Wingdings" pitchFamily="2" charset="2"/>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Settings for Health Education</a:t>
            </a:r>
          </a:p>
        </p:txBody>
      </p:sp>
      <p:sp>
        <p:nvSpPr>
          <p:cNvPr id="41987" name="Rectangle 3"/>
          <p:cNvSpPr>
            <a:spLocks noGrp="1" noChangeArrowheads="1"/>
          </p:cNvSpPr>
          <p:nvPr>
            <p:ph type="body" idx="1"/>
          </p:nvPr>
        </p:nvSpPr>
        <p:spPr/>
        <p:txBody>
          <a:bodyPr/>
          <a:lstStyle/>
          <a:p>
            <a:r>
              <a:rPr lang="en-US"/>
              <a:t>Community</a:t>
            </a:r>
          </a:p>
          <a:p>
            <a:r>
              <a:rPr lang="en-US"/>
              <a:t>School (K-12) </a:t>
            </a:r>
          </a:p>
          <a:p>
            <a:r>
              <a:rPr lang="en-US"/>
              <a:t>Health care</a:t>
            </a:r>
          </a:p>
          <a:p>
            <a:r>
              <a:rPr lang="en-US"/>
              <a:t>Business</a:t>
            </a:r>
          </a:p>
          <a:p>
            <a:r>
              <a:rPr lang="en-US"/>
              <a:t>College/University</a:t>
            </a:r>
          </a:p>
          <a:p>
            <a:r>
              <a:rPr lang="en-US"/>
              <a:t>University Health Services</a:t>
            </a:r>
          </a:p>
        </p:txBody>
      </p:sp>
      <p:pic>
        <p:nvPicPr>
          <p:cNvPr id="41989" name="Picture 5" descr="MPj04395110000[1]"/>
          <p:cNvPicPr>
            <a:picLocks noChangeAspect="1" noChangeArrowheads="1"/>
          </p:cNvPicPr>
          <p:nvPr/>
        </p:nvPicPr>
        <p:blipFill>
          <a:blip r:embed="rId3" cstate="print"/>
          <a:srcRect/>
          <a:stretch>
            <a:fillRect/>
          </a:stretch>
        </p:blipFill>
        <p:spPr bwMode="auto">
          <a:xfrm>
            <a:off x="4572000" y="2133600"/>
            <a:ext cx="2895600" cy="19335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Key Terms:</a:t>
            </a:r>
          </a:p>
        </p:txBody>
      </p:sp>
      <p:sp>
        <p:nvSpPr>
          <p:cNvPr id="62467" name="Rectangle 3"/>
          <p:cNvSpPr>
            <a:spLocks noGrp="1" noChangeArrowheads="1"/>
          </p:cNvSpPr>
          <p:nvPr>
            <p:ph type="body" idx="1"/>
          </p:nvPr>
        </p:nvSpPr>
        <p:spPr/>
        <p:txBody>
          <a:bodyPr/>
          <a:lstStyle/>
          <a:p>
            <a:r>
              <a:rPr lang="en-US"/>
              <a:t>Evaluation</a:t>
            </a:r>
          </a:p>
          <a:p>
            <a:r>
              <a:rPr lang="en-US"/>
              <a:t>Research</a:t>
            </a:r>
          </a:p>
          <a:p>
            <a:r>
              <a:rPr lang="en-US"/>
              <a:t>Reliability</a:t>
            </a:r>
          </a:p>
          <a:p>
            <a:r>
              <a:rPr lang="en-US"/>
              <a:t>Validity</a:t>
            </a:r>
          </a:p>
          <a:p>
            <a:r>
              <a:rPr lang="en-US"/>
              <a:t>Variables</a:t>
            </a:r>
          </a:p>
        </p:txBody>
      </p:sp>
      <p:pic>
        <p:nvPicPr>
          <p:cNvPr id="62468" name="Picture 4" descr="C:\Program Files\Microsoft Office\Clipart\standard\stddir2\bs00602_.wmf"/>
          <p:cNvPicPr>
            <a:picLocks noChangeAspect="1" noChangeArrowheads="1"/>
          </p:cNvPicPr>
          <p:nvPr/>
        </p:nvPicPr>
        <p:blipFill>
          <a:blip r:embed="rId3" cstate="print"/>
          <a:srcRect/>
          <a:stretch>
            <a:fillRect/>
          </a:stretch>
        </p:blipFill>
        <p:spPr bwMode="auto">
          <a:xfrm>
            <a:off x="4267200" y="1524000"/>
            <a:ext cx="3992563" cy="346868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Types of Evaluation</a:t>
            </a:r>
          </a:p>
        </p:txBody>
      </p:sp>
      <p:sp>
        <p:nvSpPr>
          <p:cNvPr id="65539" name="Rectangle 3"/>
          <p:cNvSpPr>
            <a:spLocks noGrp="1" noChangeArrowheads="1"/>
          </p:cNvSpPr>
          <p:nvPr>
            <p:ph type="body" idx="1"/>
          </p:nvPr>
        </p:nvSpPr>
        <p:spPr>
          <a:xfrm>
            <a:off x="304800" y="1600200"/>
            <a:ext cx="8534400" cy="4525963"/>
          </a:xfrm>
        </p:spPr>
        <p:txBody>
          <a:bodyPr/>
          <a:lstStyle/>
          <a:p>
            <a:r>
              <a:rPr lang="en-US"/>
              <a:t> Formative evaluation </a:t>
            </a:r>
            <a:r>
              <a:rPr lang="en-US" sz="2200"/>
              <a:t>(from planning-implementation)</a:t>
            </a:r>
          </a:p>
          <a:p>
            <a:r>
              <a:rPr lang="en-US"/>
              <a:t> Process evaluation </a:t>
            </a:r>
            <a:r>
              <a:rPr lang="en-US" sz="2200"/>
              <a:t>(during implementation)</a:t>
            </a:r>
          </a:p>
          <a:p>
            <a:r>
              <a:rPr lang="en-US"/>
              <a:t> Summative evaluation</a:t>
            </a:r>
          </a:p>
          <a:p>
            <a:pPr lvl="2"/>
            <a:r>
              <a:rPr lang="en-US" sz="3200"/>
              <a:t>Impact </a:t>
            </a:r>
            <a:r>
              <a:rPr lang="en-US" sz="2200"/>
              <a:t>(immediate, measure of objectives)</a:t>
            </a:r>
          </a:p>
          <a:p>
            <a:pPr lvl="2"/>
            <a:r>
              <a:rPr lang="en-US" sz="3200"/>
              <a:t>Outcome </a:t>
            </a:r>
            <a:r>
              <a:rPr lang="en-US" sz="2200"/>
              <a:t>(long-term, measure of goals)</a:t>
            </a:r>
          </a:p>
          <a:p>
            <a:endParaRPr lang="en-US" sz="2200"/>
          </a:p>
        </p:txBody>
      </p:sp>
      <p:pic>
        <p:nvPicPr>
          <p:cNvPr id="65540" name="Picture 4" descr="C:\Program Files\Microsoft Office\Clipart\standard\stddir3\pe01647_.wmf"/>
          <p:cNvPicPr>
            <a:picLocks noChangeAspect="1" noChangeArrowheads="1"/>
          </p:cNvPicPr>
          <p:nvPr/>
        </p:nvPicPr>
        <p:blipFill>
          <a:blip r:embed="rId2" cstate="print"/>
          <a:srcRect/>
          <a:stretch>
            <a:fillRect/>
          </a:stretch>
        </p:blipFill>
        <p:spPr bwMode="auto">
          <a:xfrm>
            <a:off x="685800" y="4838700"/>
            <a:ext cx="2286000" cy="169386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4000"/>
              <a:t>Develop plans for evaluation and research</a:t>
            </a:r>
          </a:p>
        </p:txBody>
      </p:sp>
      <p:sp>
        <p:nvSpPr>
          <p:cNvPr id="43011" name="Rectangle 3"/>
          <p:cNvSpPr>
            <a:spLocks noGrp="1" noChangeArrowheads="1"/>
          </p:cNvSpPr>
          <p:nvPr>
            <p:ph type="body" idx="1"/>
          </p:nvPr>
        </p:nvSpPr>
        <p:spPr/>
        <p:txBody>
          <a:bodyPr/>
          <a:lstStyle/>
          <a:p>
            <a:pPr marL="609600" indent="-609600">
              <a:buFont typeface="Wingdings" pitchFamily="2" charset="2"/>
              <a:buAutoNum type="arabicPeriod"/>
            </a:pPr>
            <a:r>
              <a:rPr lang="en-US"/>
              <a:t>Determine purpose of research and develop research questions</a:t>
            </a:r>
          </a:p>
          <a:p>
            <a:pPr marL="609600" indent="-609600">
              <a:buFont typeface="Wingdings" pitchFamily="2" charset="2"/>
              <a:buAutoNum type="arabicPeriod"/>
            </a:pPr>
            <a:r>
              <a:rPr lang="en-US"/>
              <a:t>Assess feasibility of conducting the research</a:t>
            </a:r>
          </a:p>
        </p:txBody>
      </p:sp>
      <p:pic>
        <p:nvPicPr>
          <p:cNvPr id="43012" name="Picture 4" descr="MCj04369960000[1]"/>
          <p:cNvPicPr>
            <a:picLocks noChangeAspect="1" noChangeArrowheads="1"/>
          </p:cNvPicPr>
          <p:nvPr/>
        </p:nvPicPr>
        <p:blipFill>
          <a:blip r:embed="rId3" cstate="print"/>
          <a:srcRect/>
          <a:stretch>
            <a:fillRect/>
          </a:stretch>
        </p:blipFill>
        <p:spPr bwMode="auto">
          <a:xfrm>
            <a:off x="762000" y="4724400"/>
            <a:ext cx="1816100" cy="181927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4000"/>
              <a:t>Conducting a literature review</a:t>
            </a:r>
          </a:p>
        </p:txBody>
      </p:sp>
      <p:sp>
        <p:nvSpPr>
          <p:cNvPr id="66563" name="Rectangle 3"/>
          <p:cNvSpPr>
            <a:spLocks noGrp="1" noChangeArrowheads="1"/>
          </p:cNvSpPr>
          <p:nvPr>
            <p:ph type="body" idx="1"/>
          </p:nvPr>
        </p:nvSpPr>
        <p:spPr/>
        <p:txBody>
          <a:bodyPr/>
          <a:lstStyle/>
          <a:p>
            <a:pPr>
              <a:lnSpc>
                <a:spcPct val="90000"/>
              </a:lnSpc>
            </a:pPr>
            <a:r>
              <a:rPr lang="en-US" sz="2800"/>
              <a:t>Search: </a:t>
            </a:r>
          </a:p>
          <a:p>
            <a:pPr lvl="1">
              <a:lnSpc>
                <a:spcPct val="90000"/>
              </a:lnSpc>
            </a:pPr>
            <a:r>
              <a:rPr lang="en-US" sz="2000"/>
              <a:t>Identify key terms</a:t>
            </a:r>
          </a:p>
          <a:p>
            <a:pPr lvl="1">
              <a:lnSpc>
                <a:spcPct val="90000"/>
              </a:lnSpc>
            </a:pPr>
            <a:r>
              <a:rPr lang="en-US" sz="2000"/>
              <a:t>Identify a period of time (e.g. 2005-present)</a:t>
            </a:r>
          </a:p>
          <a:p>
            <a:pPr lvl="1">
              <a:lnSpc>
                <a:spcPct val="90000"/>
              </a:lnSpc>
            </a:pPr>
            <a:r>
              <a:rPr lang="en-US" sz="2000"/>
              <a:t>Identify characteristics of the pop ( age, race, gender, geographic location, etc.)</a:t>
            </a:r>
          </a:p>
          <a:p>
            <a:pPr lvl="1">
              <a:lnSpc>
                <a:spcPct val="90000"/>
              </a:lnSpc>
            </a:pPr>
            <a:r>
              <a:rPr lang="en-US" sz="2000"/>
              <a:t>Identify health conditions of interest</a:t>
            </a:r>
          </a:p>
          <a:p>
            <a:pPr>
              <a:lnSpc>
                <a:spcPct val="90000"/>
              </a:lnSpc>
            </a:pPr>
            <a:endParaRPr lang="en-US" sz="2800"/>
          </a:p>
          <a:p>
            <a:pPr>
              <a:lnSpc>
                <a:spcPct val="90000"/>
              </a:lnSpc>
            </a:pPr>
            <a:r>
              <a:rPr lang="en-US" sz="2800"/>
              <a:t>Systematic Reviews: </a:t>
            </a:r>
            <a:r>
              <a:rPr lang="en-US" sz="2800" i="1"/>
              <a:t>qualitative</a:t>
            </a:r>
            <a:r>
              <a:rPr lang="en-US" sz="2800"/>
              <a:t> review of publications on particular topics</a:t>
            </a:r>
          </a:p>
          <a:p>
            <a:pPr>
              <a:lnSpc>
                <a:spcPct val="90000"/>
              </a:lnSpc>
            </a:pPr>
            <a:r>
              <a:rPr lang="en-US" sz="2800"/>
              <a:t>Meta-analyses: method of evaluating </a:t>
            </a:r>
            <a:r>
              <a:rPr lang="en-US" sz="2800" i="1"/>
              <a:t>statistical</a:t>
            </a:r>
            <a:r>
              <a:rPr lang="en-US" sz="2800"/>
              <a:t> data from several studies</a:t>
            </a:r>
          </a:p>
          <a:p>
            <a:pPr lvl="1">
              <a:lnSpc>
                <a:spcPct val="90000"/>
              </a:lnSpc>
              <a:buFont typeface="Wingdings" pitchFamily="2" charset="2"/>
              <a:buNone/>
            </a:pPr>
            <a:endParaRPr lang="en-US" sz="2000"/>
          </a:p>
          <a:p>
            <a:pPr lvl="1">
              <a:lnSpc>
                <a:spcPct val="90000"/>
              </a:lnSpc>
              <a:buFont typeface="Wingdings" pitchFamily="2" charset="2"/>
              <a:buNone/>
            </a:pPr>
            <a:endParaRPr 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sz="3800"/>
              <a:t>Evaluating Research in the Literature</a:t>
            </a:r>
          </a:p>
        </p:txBody>
      </p:sp>
      <p:sp>
        <p:nvSpPr>
          <p:cNvPr id="67587" name="Rectangle 3"/>
          <p:cNvSpPr>
            <a:spLocks noGrp="1" noChangeArrowheads="1"/>
          </p:cNvSpPr>
          <p:nvPr>
            <p:ph type="body" idx="1"/>
          </p:nvPr>
        </p:nvSpPr>
        <p:spPr/>
        <p:txBody>
          <a:bodyPr/>
          <a:lstStyle/>
          <a:p>
            <a:pPr>
              <a:lnSpc>
                <a:spcPct val="90000"/>
              </a:lnSpc>
            </a:pPr>
            <a:r>
              <a:rPr lang="en-US" sz="2600"/>
              <a:t>Was the purpose of the study stated?</a:t>
            </a:r>
          </a:p>
          <a:p>
            <a:pPr>
              <a:lnSpc>
                <a:spcPct val="90000"/>
              </a:lnSpc>
            </a:pPr>
            <a:r>
              <a:rPr lang="en-US" sz="2600"/>
              <a:t>Was the research question stated?</a:t>
            </a:r>
          </a:p>
          <a:p>
            <a:pPr>
              <a:lnSpc>
                <a:spcPct val="90000"/>
              </a:lnSpc>
            </a:pPr>
            <a:r>
              <a:rPr lang="en-US" sz="2600"/>
              <a:t>Were the subjects in the study described? Did they describe recruitment?</a:t>
            </a:r>
          </a:p>
          <a:p>
            <a:pPr>
              <a:lnSpc>
                <a:spcPct val="90000"/>
              </a:lnSpc>
            </a:pPr>
            <a:r>
              <a:rPr lang="en-US" sz="2600"/>
              <a:t>Was study design and location described?</a:t>
            </a:r>
          </a:p>
          <a:p>
            <a:pPr>
              <a:lnSpc>
                <a:spcPct val="90000"/>
              </a:lnSpc>
            </a:pPr>
            <a:r>
              <a:rPr lang="en-US" sz="2600"/>
              <a:t>Were data collection instruments described?</a:t>
            </a:r>
          </a:p>
          <a:p>
            <a:pPr>
              <a:lnSpc>
                <a:spcPct val="90000"/>
              </a:lnSpc>
            </a:pPr>
            <a:r>
              <a:rPr lang="en-US" sz="2600"/>
              <a:t>Did the presented results reflect the research question?</a:t>
            </a:r>
          </a:p>
          <a:p>
            <a:pPr>
              <a:lnSpc>
                <a:spcPct val="90000"/>
              </a:lnSpc>
            </a:pPr>
            <a:r>
              <a:rPr lang="en-US" sz="2600"/>
              <a:t>Were conclusions reflective of research design and data analysis?</a:t>
            </a:r>
          </a:p>
          <a:p>
            <a:pPr>
              <a:lnSpc>
                <a:spcPct val="90000"/>
              </a:lnSpc>
            </a:pPr>
            <a:r>
              <a:rPr lang="en-US" sz="2600"/>
              <a:t>Were implications meaningful to the priority population?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Additional skills for successful review of literature</a:t>
            </a:r>
          </a:p>
        </p:txBody>
      </p:sp>
      <p:sp>
        <p:nvSpPr>
          <p:cNvPr id="69635" name="Rectangle 3"/>
          <p:cNvSpPr>
            <a:spLocks noGrp="1" noChangeArrowheads="1"/>
          </p:cNvSpPr>
          <p:nvPr>
            <p:ph type="body" idx="1"/>
          </p:nvPr>
        </p:nvSpPr>
        <p:spPr/>
        <p:txBody>
          <a:bodyPr/>
          <a:lstStyle/>
          <a:p>
            <a:r>
              <a:rPr lang="en-US" sz="2800"/>
              <a:t>Be able to:</a:t>
            </a:r>
          </a:p>
          <a:p>
            <a:pPr lvl="1"/>
            <a:r>
              <a:rPr lang="en-US" sz="2400"/>
              <a:t>Assess merits &amp; limitations of qual and quant data collection</a:t>
            </a:r>
          </a:p>
          <a:p>
            <a:pPr lvl="1"/>
            <a:r>
              <a:rPr lang="en-US" sz="2400"/>
              <a:t>Identify and critique existing data collection instruments</a:t>
            </a:r>
          </a:p>
          <a:p>
            <a:pPr lvl="1"/>
            <a:r>
              <a:rPr lang="en-US" sz="2400"/>
              <a:t>Create a logic model</a:t>
            </a:r>
          </a:p>
          <a:p>
            <a:pPr lvl="2"/>
            <a:r>
              <a:rPr lang="en-US" sz="2000"/>
              <a:t>Inputs: resources and contributions</a:t>
            </a:r>
          </a:p>
          <a:p>
            <a:pPr lvl="2"/>
            <a:r>
              <a:rPr lang="en-US" sz="2000"/>
              <a:t>Outputs: activities, services, products</a:t>
            </a:r>
          </a:p>
          <a:p>
            <a:pPr lvl="2"/>
            <a:r>
              <a:rPr lang="en-US" sz="2000"/>
              <a:t>Outcomes: short-term, immediate, or long-terms changes in knowledge, skills, behaviors, disease patterns, and quality of life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4000"/>
              <a:t>Develop data analysis plans and design instruments</a:t>
            </a:r>
          </a:p>
        </p:txBody>
      </p:sp>
      <p:sp>
        <p:nvSpPr>
          <p:cNvPr id="46083" name="Rectangle 3"/>
          <p:cNvSpPr>
            <a:spLocks noGrp="1" noChangeArrowheads="1"/>
          </p:cNvSpPr>
          <p:nvPr>
            <p:ph type="body" idx="1"/>
          </p:nvPr>
        </p:nvSpPr>
        <p:spPr/>
        <p:txBody>
          <a:bodyPr/>
          <a:lstStyle/>
          <a:p>
            <a:pPr marL="609600" indent="-609600">
              <a:lnSpc>
                <a:spcPct val="90000"/>
              </a:lnSpc>
              <a:buFont typeface="Wingdings" pitchFamily="2" charset="2"/>
              <a:buNone/>
            </a:pPr>
            <a:r>
              <a:rPr lang="en-US" sz="2400"/>
              <a:t>Determine data-gathering instruments and processes</a:t>
            </a:r>
          </a:p>
          <a:p>
            <a:pPr marL="990600" lvl="1" indent="-533400">
              <a:lnSpc>
                <a:spcPct val="90000"/>
              </a:lnSpc>
              <a:buFont typeface="Wingdings" pitchFamily="2" charset="2"/>
              <a:buChar char="Ø"/>
            </a:pPr>
            <a:r>
              <a:rPr lang="en-US" sz="2000"/>
              <a:t>Utilize existing instruments or create new one?</a:t>
            </a:r>
          </a:p>
          <a:p>
            <a:pPr marL="990600" lvl="1" indent="-533400">
              <a:lnSpc>
                <a:spcPct val="90000"/>
              </a:lnSpc>
              <a:buFont typeface="Wingdings" pitchFamily="2" charset="2"/>
              <a:buChar char="Ø"/>
            </a:pPr>
            <a:r>
              <a:rPr lang="en-US" sz="2000"/>
              <a:t>What strategies: survey, focus group, interview, biometrics? Face-to Face, telephone, online? </a:t>
            </a:r>
          </a:p>
          <a:p>
            <a:pPr marL="990600" lvl="1" indent="-533400">
              <a:lnSpc>
                <a:spcPct val="90000"/>
              </a:lnSpc>
              <a:buFont typeface="Wingdings" pitchFamily="2" charset="2"/>
              <a:buChar char="Ø"/>
            </a:pPr>
            <a:endParaRPr lang="en-US" sz="2000"/>
          </a:p>
          <a:p>
            <a:pPr marL="609600" indent="-609600">
              <a:lnSpc>
                <a:spcPct val="90000"/>
              </a:lnSpc>
              <a:buFont typeface="Wingdings" pitchFamily="2" charset="2"/>
              <a:buNone/>
            </a:pPr>
            <a:r>
              <a:rPr lang="en-US" sz="2400"/>
              <a:t>Create data analysis plan</a:t>
            </a:r>
          </a:p>
          <a:p>
            <a:pPr marL="990600" lvl="1" indent="-533400">
              <a:lnSpc>
                <a:spcPct val="90000"/>
              </a:lnSpc>
              <a:buFont typeface="Wingdings" pitchFamily="2" charset="2"/>
              <a:buAutoNum type="arabicPeriod"/>
            </a:pPr>
            <a:r>
              <a:rPr lang="en-US" sz="2000"/>
              <a:t>Utilize appropriate statistical methods. </a:t>
            </a:r>
          </a:p>
          <a:p>
            <a:pPr marL="990600" lvl="1" indent="-533400">
              <a:lnSpc>
                <a:spcPct val="90000"/>
              </a:lnSpc>
              <a:buFont typeface="Wingdings" pitchFamily="2" charset="2"/>
              <a:buNone/>
            </a:pPr>
            <a:endParaRPr lang="en-US" sz="2000"/>
          </a:p>
          <a:p>
            <a:pPr marL="609600" indent="-609600">
              <a:lnSpc>
                <a:spcPct val="90000"/>
              </a:lnSpc>
              <a:buFont typeface="Wingdings" pitchFamily="2" charset="2"/>
              <a:buNone/>
            </a:pPr>
            <a:r>
              <a:rPr lang="en-US" sz="2400"/>
              <a:t>Apply ethical standards</a:t>
            </a:r>
          </a:p>
          <a:p>
            <a:pPr marL="990600" lvl="1" indent="-533400">
              <a:lnSpc>
                <a:spcPct val="90000"/>
              </a:lnSpc>
              <a:buFont typeface="Wingdings" pitchFamily="2" charset="2"/>
              <a:buAutoNum type="arabicPeriod"/>
            </a:pPr>
            <a:r>
              <a:rPr lang="en-US" sz="2000"/>
              <a:t>Consider autonomy, privacy and confidentiality, equality and justice, and “do no harm”</a:t>
            </a:r>
          </a:p>
          <a:p>
            <a:pPr marL="609600" indent="-609600">
              <a:lnSpc>
                <a:spcPct val="90000"/>
              </a:lnSpc>
              <a:buFont typeface="Wingdings" pitchFamily="2" charset="2"/>
              <a:buNone/>
            </a:pPr>
            <a:endParaRPr lang="en-US" sz="2400"/>
          </a:p>
          <a:p>
            <a:pPr marL="990600" lvl="1" indent="-533400">
              <a:lnSpc>
                <a:spcPct val="90000"/>
              </a:lnSpc>
              <a:buFont typeface="Wingdings" pitchFamily="2" charset="2"/>
              <a:buNone/>
            </a:pPr>
            <a:endParaRPr lang="en-US" sz="2000"/>
          </a:p>
          <a:p>
            <a:pPr marL="609600" indent="-609600">
              <a:lnSpc>
                <a:spcPct val="90000"/>
              </a:lnSpc>
              <a:buFont typeface="Wingdings" pitchFamily="2" charset="2"/>
              <a:buNone/>
            </a:pPr>
            <a:r>
              <a:rPr lang="en-US" sz="2400"/>
              <a:t>	</a:t>
            </a:r>
          </a:p>
          <a:p>
            <a:pPr marL="990600" lvl="1" indent="-533400">
              <a:lnSpc>
                <a:spcPct val="90000"/>
              </a:lnSpc>
              <a:buFont typeface="Wingdings" pitchFamily="2" charset="2"/>
              <a:buChar char="Ø"/>
            </a:pPr>
            <a:endParaRPr lang="en-US" sz="2000"/>
          </a:p>
          <a:p>
            <a:pPr marL="990600" lvl="1" indent="-533400">
              <a:lnSpc>
                <a:spcPct val="90000"/>
              </a:lnSpc>
              <a:buFont typeface="Wingdings" pitchFamily="2" charset="2"/>
              <a:buNone/>
            </a:pPr>
            <a:endParaRPr lang="en-US" sz="2000"/>
          </a:p>
          <a:p>
            <a:pPr marL="990600" lvl="1" indent="-533400">
              <a:lnSpc>
                <a:spcPct val="90000"/>
              </a:lnSpc>
              <a:buFont typeface="Wingdings" pitchFamily="2" charset="2"/>
              <a:buNone/>
            </a:pPr>
            <a:endParaRPr lang="en-US" sz="2000"/>
          </a:p>
        </p:txBody>
      </p:sp>
    </p:spTree>
  </p:cSld>
  <p:clrMapOvr>
    <a:masterClrMapping/>
  </p:clrMapOvr>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213</TotalTime>
  <Words>1221</Words>
  <Application>Microsoft Macintosh PowerPoint</Application>
  <PresentationFormat>On-screen Show (4:3)</PresentationFormat>
  <Paragraphs>158</Paragraphs>
  <Slides>14</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Wingdings</vt:lpstr>
      <vt:lpstr>Times New Roman</vt:lpstr>
      <vt:lpstr>Ripple</vt:lpstr>
      <vt:lpstr>Chart</vt:lpstr>
      <vt:lpstr>Responsibility 4:</vt:lpstr>
      <vt:lpstr>Settings for Health Education</vt:lpstr>
      <vt:lpstr>Key Terms:</vt:lpstr>
      <vt:lpstr>Types of Evaluation</vt:lpstr>
      <vt:lpstr>Develop plans for evaluation and research</vt:lpstr>
      <vt:lpstr>Conducting a literature review</vt:lpstr>
      <vt:lpstr>Evaluating Research in the Literature</vt:lpstr>
      <vt:lpstr>Additional skills for successful review of literature</vt:lpstr>
      <vt:lpstr>Develop data analysis plans and design instruments</vt:lpstr>
      <vt:lpstr> Develop appropriate data-gathering instruments </vt:lpstr>
      <vt:lpstr>Establish validity and reliability of tool</vt:lpstr>
      <vt:lpstr>Carry out evaluation and research plans</vt:lpstr>
      <vt:lpstr>PowerPoint Presentation</vt:lpstr>
      <vt:lpstr>Interpret results from evaluation/research</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Responsibility IV:</dc:title>
  <dc:creator>Preferred Customer</dc:creator>
  <cp:lastModifiedBy>Carolina  Focella</cp:lastModifiedBy>
  <cp:revision>14</cp:revision>
  <dcterms:created xsi:type="dcterms:W3CDTF">2009-02-16T16:35:04Z</dcterms:created>
  <dcterms:modified xsi:type="dcterms:W3CDTF">2017-07-29T22:08:41Z</dcterms:modified>
</cp:coreProperties>
</file>