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4" r:id="rId1"/>
  </p:sldMasterIdLst>
  <p:notesMasterIdLst>
    <p:notesMasterId r:id="rId21"/>
  </p:notesMasterIdLst>
  <p:sldIdLst>
    <p:sldId id="278" r:id="rId2"/>
    <p:sldId id="259" r:id="rId3"/>
    <p:sldId id="262" r:id="rId4"/>
    <p:sldId id="260" r:id="rId5"/>
    <p:sldId id="263" r:id="rId6"/>
    <p:sldId id="28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73" r:id="rId17"/>
    <p:sldId id="274" r:id="rId18"/>
    <p:sldId id="275" r:id="rId19"/>
    <p:sldId id="277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-9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June</a:t>
            </a:r>
            <a:r>
              <a:rPr lang="en-US" baseline="0"/>
              <a:t> 2019 - October 2019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June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  <c:pt idx="4">
                  <c:v>October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BD-3749-A7B3-0041AD450C1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New Jersey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June</c:v>
                </c:pt>
                <c:pt idx="1">
                  <c:v>July</c:v>
                </c:pt>
                <c:pt idx="2">
                  <c:v>August</c:v>
                </c:pt>
                <c:pt idx="3">
                  <c:v>September</c:v>
                </c:pt>
                <c:pt idx="4">
                  <c:v>October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7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BD-3749-A7B3-0041AD450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159616"/>
        <c:axId val="125232832"/>
      </c:barChart>
      <c:catAx>
        <c:axId val="17815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232832"/>
        <c:crosses val="autoZero"/>
        <c:auto val="1"/>
        <c:lblAlgn val="ctr"/>
        <c:lblOffset val="100"/>
        <c:noMultiLvlLbl val="0"/>
      </c:catAx>
      <c:valAx>
        <c:axId val="125232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1596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13720-B995-4ACA-A9CD-C57FC34D48E3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2BA45-A145-4AB1-9E5A-E0C8A576D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A5217-F3E2-47E6-9704-A62D63F082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09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Members (as of 11/30/2018) = 147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 Membership (1 year)= 45 members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 Membership (2 year)= 37 members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professionals/transitional= 12 members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Student= 52 members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Senior= 1 member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A5217-F3E2-47E6-9704-A62D63F082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98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A5217-F3E2-47E6-9704-A62D63F082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A5217-F3E2-47E6-9704-A62D63F082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73871" y="5344659"/>
            <a:ext cx="4007949" cy="967017"/>
            <a:chOff x="73871" y="5344659"/>
            <a:chExt cx="4007949" cy="967017"/>
          </a:xfrm>
        </p:grpSpPr>
        <p:pic>
          <p:nvPicPr>
            <p:cNvPr id="13" name="Picture 6" descr="C:\Users\bneal\Dropbox\BrianTiffShare\Tiffany\Career\NJ SOPHE\Communications\Images\Logos\NJ SOPHE logo transparent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1" y="5514608"/>
              <a:ext cx="788251" cy="78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2"/>
            <p:cNvSpPr txBox="1">
              <a:spLocks noChangeArrowheads="1"/>
            </p:cNvSpPr>
            <p:nvPr userDrawn="1"/>
          </p:nvSpPr>
          <p:spPr bwMode="auto">
            <a:xfrm>
              <a:off x="571794" y="5344659"/>
              <a:ext cx="3510026" cy="9670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1" i="1" u="none" strike="noStrike" cap="none" normalizeH="0" baseline="0" dirty="0">
                  <a:ln>
                    <a:noFill/>
                  </a:ln>
                  <a:solidFill>
                    <a:srgbClr val="359B7B"/>
                  </a:solidFill>
                  <a:effectLst/>
                  <a:latin typeface="Gabriola" pitchFamily="82" charset="0"/>
                  <a:cs typeface="Arial" pitchFamily="34" charset="0"/>
                </a:rPr>
                <a:t>NJ SOPHE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briola" pitchFamily="82" charset="0"/>
                  <a:cs typeface="Arial" pitchFamily="34" charset="0"/>
                </a:rPr>
                <a:t>New Jersey Society for Public Health Education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88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0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0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73871" y="5344659"/>
            <a:ext cx="4007949" cy="967017"/>
            <a:chOff x="73871" y="5344659"/>
            <a:chExt cx="4007949" cy="967017"/>
          </a:xfrm>
        </p:grpSpPr>
        <p:pic>
          <p:nvPicPr>
            <p:cNvPr id="13" name="Picture 6" descr="C:\Users\bneal\Dropbox\BrianTiffShare\Tiffany\Career\NJ SOPHE\Communications\Images\Logos\NJ SOPHE logo transparent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1" y="5514608"/>
              <a:ext cx="788251" cy="78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2"/>
            <p:cNvSpPr txBox="1">
              <a:spLocks noChangeArrowheads="1"/>
            </p:cNvSpPr>
            <p:nvPr userDrawn="1"/>
          </p:nvSpPr>
          <p:spPr bwMode="auto">
            <a:xfrm>
              <a:off x="571794" y="5344659"/>
              <a:ext cx="3510026" cy="9670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1" i="1" u="none" strike="noStrike" cap="none" normalizeH="0" baseline="0" dirty="0">
                  <a:ln>
                    <a:noFill/>
                  </a:ln>
                  <a:solidFill>
                    <a:srgbClr val="359B7B"/>
                  </a:solidFill>
                  <a:effectLst/>
                  <a:latin typeface="Gabriola" pitchFamily="82" charset="0"/>
                  <a:cs typeface="Arial" pitchFamily="34" charset="0"/>
                </a:rPr>
                <a:t>NJ SOPHE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briola" pitchFamily="82" charset="0"/>
                  <a:cs typeface="Arial" pitchFamily="34" charset="0"/>
                </a:rPr>
                <a:t>New Jersey Society for Public Health Education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83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3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71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0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4210050" y="6417771"/>
            <a:ext cx="787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2016 Annual Meeting, Princeton, New Jersey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3871" y="5344659"/>
            <a:ext cx="4007949" cy="967017"/>
            <a:chOff x="73871" y="5344659"/>
            <a:chExt cx="4007949" cy="967017"/>
          </a:xfrm>
        </p:grpSpPr>
        <p:pic>
          <p:nvPicPr>
            <p:cNvPr id="13" name="Picture 6" descr="C:\Users\bneal\Dropbox\BrianTiffShare\Tiffany\Career\NJ SOPHE\Communications\Images\Logos\NJ SOPHE logo transparent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1" y="5514608"/>
              <a:ext cx="788251" cy="78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2"/>
            <p:cNvSpPr txBox="1">
              <a:spLocks noChangeArrowheads="1"/>
            </p:cNvSpPr>
            <p:nvPr userDrawn="1"/>
          </p:nvSpPr>
          <p:spPr bwMode="auto">
            <a:xfrm>
              <a:off x="571794" y="5344659"/>
              <a:ext cx="3510026" cy="9670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1" i="1" u="none" strike="noStrike" cap="none" normalizeH="0" baseline="0" dirty="0">
                  <a:ln>
                    <a:noFill/>
                  </a:ln>
                  <a:solidFill>
                    <a:srgbClr val="359B7B"/>
                  </a:solidFill>
                  <a:effectLst/>
                  <a:latin typeface="Gabriola" pitchFamily="82" charset="0"/>
                  <a:cs typeface="Arial" pitchFamily="34" charset="0"/>
                </a:rPr>
                <a:t>NJ SOPHE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briola" pitchFamily="82" charset="0"/>
                  <a:cs typeface="Arial" pitchFamily="34" charset="0"/>
                </a:rPr>
                <a:t>New Jersey Society for Public Health Education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92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DF5E60-9974-AC48-9591-99C2BB44B7CF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25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97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73871" y="5344659"/>
            <a:ext cx="4007949" cy="967017"/>
            <a:chOff x="73871" y="5344659"/>
            <a:chExt cx="4007949" cy="967017"/>
          </a:xfrm>
        </p:grpSpPr>
        <p:pic>
          <p:nvPicPr>
            <p:cNvPr id="16" name="Picture 6" descr="C:\Users\bneal\Dropbox\BrianTiffShare\Tiffany\Career\NJ SOPHE\Communications\Images\Logos\NJ SOPHE logo transparent.png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1" y="5514608"/>
              <a:ext cx="788251" cy="78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2"/>
            <p:cNvSpPr txBox="1">
              <a:spLocks noChangeArrowheads="1"/>
            </p:cNvSpPr>
            <p:nvPr userDrawn="1"/>
          </p:nvSpPr>
          <p:spPr bwMode="auto">
            <a:xfrm>
              <a:off x="571794" y="5344659"/>
              <a:ext cx="3510026" cy="9670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600" b="1" i="1" u="none" strike="noStrike" cap="none" normalizeH="0" baseline="0" dirty="0">
                  <a:ln>
                    <a:noFill/>
                  </a:ln>
                  <a:solidFill>
                    <a:srgbClr val="359B7B"/>
                  </a:solidFill>
                  <a:effectLst/>
                  <a:latin typeface="Gabriola" pitchFamily="82" charset="0"/>
                  <a:cs typeface="Arial" pitchFamily="34" charset="0"/>
                </a:rPr>
                <a:t>NJ SOPHE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abriola" pitchFamily="82" charset="0"/>
                  <a:cs typeface="Arial" pitchFamily="34" charset="0"/>
                </a:rPr>
                <a:t>New Jersey Society for Public Health Education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31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heyenne.Buchalski@gmail.com" TargetMode="External"/><Relationship Id="rId2" Type="http://schemas.openxmlformats.org/officeDocument/2006/relationships/hyperlink" Target="https://www.nj.gov/health/cd/edu_trainin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mailto:tara.michele.rice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njsopheawards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mailto:babydoc96@aol.com" TargetMode="Externa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dominikamurphy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mailto:focellac@gmail.co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mailto:sonika.njsophe@gmail.com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lwordpress.rutgers.edu/awards/wp-content/uploads/sites/108/2018/05/YonatanG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yongershon@gmail.com" TargetMode="Externa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Suzanne.Miro@doh.nj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linda.paquette@gmail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amantha.bunsa@gmail.co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mailto:robinvlamis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francisj4@wpunj.ed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ilto:hillary.saputski@gmail.co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kcartoccio@bernards.or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mailto:tiffany.lewis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jsophe.org/Forum-instruction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37696" y="567636"/>
            <a:ext cx="82197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Share your photos from today!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05745" y="1947548"/>
            <a:ext cx="688361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dirty="0"/>
              <a:t>#NJSOPHE35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92912" y="4023359"/>
            <a:ext cx="4006177" cy="1133647"/>
            <a:chOff x="4002232" y="4157402"/>
            <a:chExt cx="4443152" cy="1257300"/>
          </a:xfrm>
        </p:grpSpPr>
        <p:pic>
          <p:nvPicPr>
            <p:cNvPr id="15" name="Picture 14" descr="Image result for facebook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2232" y="4203122"/>
              <a:ext cx="1211580" cy="1211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 descr="Image result for twitter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348" y="4195502"/>
              <a:ext cx="121920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Image result for instagram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0" t="10672" r="11373" b="11061"/>
            <a:stretch/>
          </p:blipFill>
          <p:spPr bwMode="auto">
            <a:xfrm>
              <a:off x="7188084" y="4157402"/>
              <a:ext cx="1257300" cy="12573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108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3FC2B-FA10-4FFC-B562-24E54D59B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&amp; New </a:t>
            </a:r>
            <a:r>
              <a:rPr lang="en-US" dirty="0" smtClean="0"/>
              <a:t>Professionals Coordinator: </a:t>
            </a:r>
            <a:r>
              <a:rPr lang="en-US" dirty="0"/>
              <a:t>Sheyenne Buchalski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96EF44-40D5-4801-AF0B-ADFFC7096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015067"/>
            <a:ext cx="4937760" cy="332845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Resource Library</a:t>
            </a:r>
          </a:p>
          <a:p>
            <a:pPr lvl="2"/>
            <a:r>
              <a:rPr lang="en-US" dirty="0"/>
              <a:t>Employer Outreach Flashcard</a:t>
            </a:r>
          </a:p>
          <a:p>
            <a:pPr lvl="2"/>
            <a:r>
              <a:rPr lang="en-US" dirty="0"/>
              <a:t>Employer Outreach Infographic/Brochure</a:t>
            </a:r>
          </a:p>
          <a:p>
            <a:pPr lvl="2"/>
            <a:r>
              <a:rPr lang="en-US" dirty="0"/>
              <a:t>Health Education Professional Organizations &amp; You Flashcard</a:t>
            </a:r>
          </a:p>
          <a:p>
            <a:pPr lvl="2"/>
            <a:r>
              <a:rPr lang="en-US" dirty="0"/>
              <a:t>University/College Connection Flyer</a:t>
            </a:r>
          </a:p>
          <a:p>
            <a:pPr lvl="2"/>
            <a:r>
              <a:rPr lang="en-US" dirty="0"/>
              <a:t>Professional Association Bank Flyer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Student/New Professional/Transition Member Targeting</a:t>
            </a:r>
          </a:p>
          <a:p>
            <a:pPr lvl="2"/>
            <a:r>
              <a:rPr lang="en-US" dirty="0"/>
              <a:t>Scholarships, awards, poster sessions, coordination of study groups and resources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Participated in NJ SOPHE meetings</a:t>
            </a:r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CDA51A-F163-425C-BFBD-C8ED4EFF8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19" y="2017192"/>
            <a:ext cx="5203613" cy="335783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Committee Support</a:t>
            </a:r>
          </a:p>
          <a:p>
            <a:pPr lvl="2"/>
            <a:r>
              <a:rPr lang="en-US" sz="1600" dirty="0"/>
              <a:t>Program </a:t>
            </a:r>
            <a:r>
              <a:rPr lang="en-US" sz="1600" dirty="0" smtClean="0"/>
              <a:t>(</a:t>
            </a:r>
            <a:r>
              <a:rPr lang="en-US" sz="1600" dirty="0"/>
              <a:t>Mid-Year &amp; Annual)</a:t>
            </a:r>
          </a:p>
          <a:p>
            <a:pPr lvl="2"/>
            <a:r>
              <a:rPr lang="en-US" sz="1600" dirty="0"/>
              <a:t>35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  <a:r>
              <a:rPr lang="en-US" sz="1600" dirty="0" smtClean="0"/>
              <a:t>Anniversary</a:t>
            </a:r>
            <a:endParaRPr lang="en-US" sz="1600" dirty="0"/>
          </a:p>
          <a:p>
            <a:pPr lvl="2"/>
            <a:r>
              <a:rPr lang="en-US" sz="1600" dirty="0" smtClean="0"/>
              <a:t>Networking</a:t>
            </a:r>
            <a:endParaRPr lang="en-US" sz="1600" dirty="0"/>
          </a:p>
          <a:p>
            <a:pPr lvl="2"/>
            <a:r>
              <a:rPr lang="en-US" sz="1600" dirty="0"/>
              <a:t>Social Media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REMINDER</a:t>
            </a:r>
          </a:p>
          <a:p>
            <a:pPr lvl="2"/>
            <a:r>
              <a:rPr lang="en-US" sz="1600" dirty="0"/>
              <a:t>5 new video modules posted to NJDOH website on disease investigation in NJ + Resource </a:t>
            </a:r>
            <a:r>
              <a:rPr lang="en-US" sz="1600" dirty="0" smtClean="0"/>
              <a:t>Guide</a:t>
            </a:r>
            <a:br>
              <a:rPr lang="en-US" sz="1600" dirty="0" smtClean="0"/>
            </a:br>
            <a:r>
              <a:rPr lang="en-US" sz="1600" dirty="0" smtClean="0"/>
              <a:t>Access</a:t>
            </a:r>
            <a:r>
              <a:rPr lang="en-US" sz="1600" dirty="0"/>
              <a:t>: </a:t>
            </a:r>
            <a:r>
              <a:rPr lang="en-US" altLang="en-US" sz="1600" dirty="0">
                <a:solidFill>
                  <a:srgbClr val="1155CC"/>
                </a:solidFill>
                <a:cs typeface="Arial" panose="020B0604020202020204" pitchFamily="34" charset="0"/>
                <a:hlinkClick r:id="rId2"/>
              </a:rPr>
              <a:t>https://www.nj.gov/health/cd/edu_training/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</a:p>
          <a:p>
            <a:pPr marL="384048" lvl="2" indent="0">
              <a:buNone/>
            </a:pP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EC0E-538B-4236-8781-686C6CA4D69F}"/>
              </a:ext>
            </a:extLst>
          </p:cNvPr>
          <p:cNvSpPr/>
          <p:nvPr/>
        </p:nvSpPr>
        <p:spPr>
          <a:xfrm>
            <a:off x="6703069" y="5854240"/>
            <a:ext cx="451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Contact </a:t>
            </a:r>
            <a:r>
              <a:rPr lang="en-US" dirty="0" smtClean="0"/>
              <a:t>info: </a:t>
            </a:r>
            <a:r>
              <a:rPr lang="en-US" dirty="0" smtClean="0">
                <a:hlinkClick r:id="rId3"/>
              </a:rPr>
              <a:t>Sheyenne.Buchalski@gmail.com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DFB3A2-E759-4D55-BD15-6F840E2B6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533" y="250080"/>
            <a:ext cx="1402673" cy="14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5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Advocacy: Tara Rice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03649" y="1757893"/>
            <a:ext cx="995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3649" y="1853039"/>
            <a:ext cx="68861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ea typeface="Calibri" panose="020F0502020204030204" pitchFamily="34" charset="0"/>
              </a:rPr>
              <a:t>Position </a:t>
            </a:r>
            <a:r>
              <a:rPr lang="en-US" dirty="0">
                <a:ea typeface="Calibri" panose="020F0502020204030204" pitchFamily="34" charset="0"/>
              </a:rPr>
              <a:t>briefs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ea typeface="Calibri" panose="020F0502020204030204" pitchFamily="34" charset="0"/>
              </a:rPr>
              <a:t>Published Vaccines position brief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ea typeface="Calibri" panose="020F0502020204030204" pitchFamily="34" charset="0"/>
              </a:rPr>
              <a:t>Published E-cigarettes position brief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ea typeface="Calibri" panose="020F0502020204030204" pitchFamily="34" charset="0"/>
              </a:rPr>
              <a:t>In the process of developing Climate Change position brief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Legislative Events: 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ea typeface="Calibri" panose="020F0502020204030204" pitchFamily="34" charset="0"/>
              </a:rPr>
              <a:t>Working towards planning events for April 2020 for </a:t>
            </a:r>
            <a:r>
              <a:rPr lang="en-US" dirty="0" smtClean="0">
                <a:ea typeface="Calibri" panose="020F0502020204030204" pitchFamily="34" charset="0"/>
              </a:rPr>
              <a:t/>
            </a:r>
            <a:br>
              <a:rPr lang="en-US" dirty="0" smtClean="0">
                <a:ea typeface="Calibri" panose="020F0502020204030204" pitchFamily="34" charset="0"/>
              </a:rPr>
            </a:br>
            <a:r>
              <a:rPr lang="en-US" dirty="0" smtClean="0">
                <a:ea typeface="Calibri" panose="020F0502020204030204" pitchFamily="34" charset="0"/>
              </a:rPr>
              <a:t>National </a:t>
            </a:r>
            <a:r>
              <a:rPr lang="en-US" dirty="0">
                <a:ea typeface="Calibri" panose="020F0502020204030204" pitchFamily="34" charset="0"/>
              </a:rPr>
              <a:t>Public Health Week event in Trenton with PHACE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PHACE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>
                <a:ea typeface="Calibri" panose="020F0502020204030204" pitchFamily="34" charset="0"/>
              </a:rPr>
              <a:t>Serving as an NJ SOPHE participant on PHACE committee meetings</a:t>
            </a:r>
          </a:p>
          <a:p>
            <a:pPr>
              <a:buClr>
                <a:schemeClr val="accent1"/>
              </a:buClr>
            </a:pPr>
            <a:endParaRPr lang="en-US" dirty="0">
              <a:ea typeface="Calibri" panose="020F0502020204030204" pitchFamily="34" charset="0"/>
            </a:endParaRPr>
          </a:p>
          <a:p>
            <a:pPr>
              <a:buClr>
                <a:schemeClr val="accent1"/>
              </a:buClr>
            </a:pP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7534" y="5853135"/>
            <a:ext cx="574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Contact info: </a:t>
            </a:r>
            <a:r>
              <a:rPr lang="en-US" dirty="0" smtClean="0">
                <a:ea typeface="Calibri" panose="020F0502020204030204" pitchFamily="34" charset="0"/>
                <a:hlinkClick r:id="rId2"/>
              </a:rPr>
              <a:t>tara.michele.rice@gmail.com</a:t>
            </a:r>
            <a:r>
              <a:rPr lang="en-US" dirty="0" smtClean="0">
                <a:ea typeface="Calibri" panose="020F0502020204030204" pitchFamily="34" charset="0"/>
              </a:rPr>
              <a:t>   </a:t>
            </a:r>
            <a:r>
              <a:rPr lang="en-US" dirty="0">
                <a:ea typeface="Calibri" panose="020F0502020204030204" pitchFamily="34" charset="0"/>
              </a:rPr>
              <a:t>(484) </a:t>
            </a:r>
            <a:r>
              <a:rPr lang="en-US" dirty="0" smtClean="0">
                <a:ea typeface="Calibri" panose="020F0502020204030204" pitchFamily="34" charset="0"/>
              </a:rPr>
              <a:t>358-6730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1467F917-FD6E-4D40-81E9-84D353146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2" b="32514"/>
          <a:stretch/>
        </p:blipFill>
        <p:spPr>
          <a:xfrm>
            <a:off x="10642600" y="285342"/>
            <a:ext cx="1305498" cy="1400409"/>
          </a:xfrm>
          <a:prstGeom prst="rect">
            <a:avLst/>
          </a:prstGeom>
        </p:spPr>
      </p:pic>
      <p:pic>
        <p:nvPicPr>
          <p:cNvPr id="1026" name="Picture 2" descr="Image result for do what you can where you are with what you have">
            <a:extLst>
              <a:ext uri="{FF2B5EF4-FFF2-40B4-BE49-F238E27FC236}">
                <a16:creationId xmlns="" xmlns:a16="http://schemas.microsoft.com/office/drawing/2014/main" id="{8BEF220C-9DCC-40CF-A489-1E56D0A81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02" y="1946438"/>
            <a:ext cx="3548745" cy="23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6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dirty="0"/>
              <a:t>Awards and </a:t>
            </a:r>
            <a:r>
              <a:rPr lang="en-US" dirty="0" smtClean="0"/>
              <a:t>Scholarships: Krista </a:t>
            </a:r>
            <a:r>
              <a:rPr lang="en-US" dirty="0" err="1" smtClean="0"/>
              <a:t>Reale</a:t>
            </a:r>
            <a:endParaRPr dirty="0"/>
          </a:p>
        </p:txBody>
      </p:sp>
      <p:sp>
        <p:nvSpPr>
          <p:cNvPr id="107" name="Google Shape;107;p1"/>
          <p:cNvSpPr txBox="1">
            <a:spLocks noGrp="1"/>
          </p:cNvSpPr>
          <p:nvPr>
            <p:ph type="body" idx="1"/>
          </p:nvPr>
        </p:nvSpPr>
        <p:spPr>
          <a:xfrm>
            <a:off x="961808" y="1862658"/>
            <a:ext cx="10058400" cy="318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749808" lvl="3" indent="-18288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65"/>
              <a:buFont typeface="Arial"/>
              <a:buChar char="•"/>
            </a:pPr>
            <a:r>
              <a:rPr lang="en-US" sz="1500" dirty="0"/>
              <a:t>Accomplishments</a:t>
            </a:r>
            <a:endParaRPr sz="1500" dirty="0"/>
          </a:p>
          <a:p>
            <a:pPr marL="1143000" lvl="7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295"/>
              <a:buFont typeface="Courier New" panose="02070309020205020404" pitchFamily="49" charset="0"/>
              <a:buChar char="o"/>
            </a:pPr>
            <a:r>
              <a:rPr lang="en-US" sz="1500" dirty="0"/>
              <a:t>Transitioned role of committee chair  </a:t>
            </a:r>
            <a:endParaRPr sz="1500" dirty="0"/>
          </a:p>
          <a:p>
            <a:pPr marL="1143000" lvl="7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295"/>
              <a:buFont typeface="Courier New" panose="02070309020205020404" pitchFamily="49" charset="0"/>
              <a:buChar char="o"/>
            </a:pPr>
            <a:r>
              <a:rPr lang="en-US" sz="1500" dirty="0"/>
              <a:t>Promoted 2019 awards and scholarships applications</a:t>
            </a:r>
          </a:p>
          <a:p>
            <a:pPr marL="1143000" lvl="7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295"/>
              <a:buFont typeface="Courier New" panose="02070309020205020404" pitchFamily="49" charset="0"/>
              <a:buChar char="o"/>
            </a:pPr>
            <a:r>
              <a:rPr lang="en-US" sz="1500" dirty="0"/>
              <a:t>Reviewed submitted applications and selected winners</a:t>
            </a:r>
            <a:endParaRPr sz="1500" dirty="0"/>
          </a:p>
          <a:p>
            <a:pPr marL="1143000" lvl="7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295"/>
              <a:buFont typeface="Courier New" panose="02070309020205020404" pitchFamily="49" charset="0"/>
              <a:buChar char="o"/>
            </a:pPr>
            <a:r>
              <a:rPr lang="en-US" sz="1500" dirty="0"/>
              <a:t>Doubled the number of hardship scholarships available (2 to 4)</a:t>
            </a:r>
            <a:endParaRPr sz="1500" dirty="0"/>
          </a:p>
          <a:p>
            <a:pPr marL="749808" lvl="3" indent="-18288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665"/>
              <a:buFont typeface="Arial"/>
              <a:buChar char="•"/>
            </a:pPr>
            <a:r>
              <a:rPr lang="en-US" sz="1500" dirty="0"/>
              <a:t>Committee </a:t>
            </a:r>
            <a:r>
              <a:rPr lang="en-US" sz="1500" dirty="0" smtClean="0"/>
              <a:t>Members: Erin Brady, Jessica Kelly, </a:t>
            </a:r>
            <a:r>
              <a:rPr lang="en-US" sz="1500" dirty="0" err="1" smtClean="0"/>
              <a:t>MaryAnne</a:t>
            </a:r>
            <a:r>
              <a:rPr lang="en-US" sz="1500" dirty="0" smtClean="0"/>
              <a:t> </a:t>
            </a:r>
            <a:r>
              <a:rPr lang="en-US" sz="1500" dirty="0" err="1" smtClean="0"/>
              <a:t>Kokidis</a:t>
            </a:r>
            <a:r>
              <a:rPr lang="en-US" sz="1500" dirty="0" smtClean="0"/>
              <a:t>, Jennifer </a:t>
            </a:r>
            <a:r>
              <a:rPr lang="en-US" sz="1500" dirty="0"/>
              <a:t>Smith</a:t>
            </a:r>
            <a:endParaRPr sz="1500" dirty="0"/>
          </a:p>
          <a:p>
            <a:pPr marL="749808" lvl="3" indent="-18288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665"/>
              <a:buFont typeface="Arial"/>
              <a:buChar char="•"/>
            </a:pPr>
            <a:r>
              <a:rPr lang="en-US" sz="1500" dirty="0"/>
              <a:t>Future Initiatives</a:t>
            </a:r>
            <a:endParaRPr sz="1500" dirty="0"/>
          </a:p>
          <a:p>
            <a:pPr marL="1143000" lvl="7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295"/>
              <a:buFont typeface="Courier New" panose="02070309020205020404" pitchFamily="49" charset="0"/>
              <a:buChar char="o"/>
            </a:pPr>
            <a:r>
              <a:rPr lang="en-US" sz="1500" dirty="0"/>
              <a:t>Identify different ways to promote </a:t>
            </a:r>
            <a:r>
              <a:rPr lang="en-US" sz="1500" dirty="0" smtClean="0"/>
              <a:t>awards </a:t>
            </a:r>
            <a:r>
              <a:rPr lang="en-US" sz="1500" dirty="0"/>
              <a:t>and scholarships to members and non-members (videos, social media)</a:t>
            </a:r>
            <a:endParaRPr sz="1500" dirty="0"/>
          </a:p>
          <a:p>
            <a:pPr marL="1143000" lvl="7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295"/>
              <a:buFont typeface="Courier New" panose="02070309020205020404" pitchFamily="49" charset="0"/>
              <a:buChar char="o"/>
            </a:pPr>
            <a:r>
              <a:rPr lang="en-US" sz="1500" dirty="0"/>
              <a:t>Develop better ways to streamline the application process (electronic submission, recommendation forms)</a:t>
            </a:r>
            <a:endParaRPr sz="1500" dirty="0"/>
          </a:p>
          <a:p>
            <a:pPr marL="749808" lvl="3" indent="-18288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665"/>
              <a:buFont typeface="Arial"/>
              <a:buChar char="•"/>
            </a:pPr>
            <a:r>
              <a:rPr lang="en-US" sz="1500" dirty="0"/>
              <a:t>Interested in Awards &amp; Scholarships?!</a:t>
            </a:r>
            <a:endParaRPr sz="1500" dirty="0"/>
          </a:p>
          <a:p>
            <a:pPr marL="1143000" lvl="8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295"/>
              <a:buFont typeface="Courier New" panose="02070309020205020404" pitchFamily="49" charset="0"/>
              <a:buChar char="o"/>
            </a:pPr>
            <a:r>
              <a:rPr lang="en-US" sz="1500" dirty="0"/>
              <a:t>Please contact Krista Reale at </a:t>
            </a:r>
            <a:r>
              <a:rPr lang="en-US" sz="1500" u="sng" dirty="0">
                <a:solidFill>
                  <a:schemeClr val="hlink"/>
                </a:solidFill>
                <a:hlinkClick r:id="rId3"/>
              </a:rPr>
              <a:t>njsopheawards@gmail.com</a:t>
            </a:r>
            <a:r>
              <a:rPr lang="en-US" sz="1500" dirty="0"/>
              <a:t> for more information on the committee and how to join! </a:t>
            </a:r>
            <a:endParaRPr sz="1500" dirty="0"/>
          </a:p>
        </p:txBody>
      </p:sp>
      <p:pic>
        <p:nvPicPr>
          <p:cNvPr id="1026" name="Picture 2" descr="https://njsophe.org/resources/Pictures/Board/Headshots/KristaReale.jpg">
            <a:extLst>
              <a:ext uri="{FF2B5EF4-FFF2-40B4-BE49-F238E27FC236}">
                <a16:creationId xmlns="" xmlns:a16="http://schemas.microsoft.com/office/drawing/2014/main" id="{97ED92A1-566A-4A8B-8ED6-7E787F86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009" y="269678"/>
            <a:ext cx="1348665" cy="134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60435" y="5864501"/>
            <a:ext cx="514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Contact info: </a:t>
            </a:r>
            <a:r>
              <a:rPr lang="en-US" dirty="0" smtClean="0">
                <a:ea typeface="Calibri" panose="020F0502020204030204" pitchFamily="34" charset="0"/>
                <a:hlinkClick r:id="rId3"/>
              </a:rPr>
              <a:t>njsopheawards@gmail.com</a:t>
            </a:r>
            <a:r>
              <a:rPr lang="en-US" dirty="0" smtClean="0">
                <a:ea typeface="Calibri" panose="020F0502020204030204" pitchFamily="34" charset="0"/>
              </a:rPr>
              <a:t> </a:t>
            </a:r>
            <a:endParaRPr lang="en-US" dirty="0"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50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542" y="286603"/>
            <a:ext cx="9971315" cy="1450757"/>
          </a:xfrm>
        </p:spPr>
        <p:txBody>
          <a:bodyPr/>
          <a:lstStyle/>
          <a:p>
            <a:r>
              <a:rPr lang="en-US" dirty="0"/>
              <a:t>Job </a:t>
            </a:r>
            <a:r>
              <a:rPr lang="en-US" dirty="0" smtClean="0"/>
              <a:t>Bank: </a:t>
            </a:r>
            <a:r>
              <a:rPr lang="en-US" dirty="0" err="1" smtClean="0"/>
              <a:t>Kiameesha</a:t>
            </a:r>
            <a:r>
              <a:rPr lang="en-US" dirty="0" smtClean="0"/>
              <a:t> Evans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173502" y="1950224"/>
            <a:ext cx="2595715" cy="4102032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Send an email to Kiameesha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linkClick r:id="rId2"/>
              </a:rPr>
              <a:t>babydoc96@aol.com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to learn more about </a:t>
            </a:r>
            <a:r>
              <a:rPr lang="en-US" sz="2800" b="1" dirty="0" smtClean="0"/>
              <a:t>NJ SOPHE’S 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>
                <a:solidFill>
                  <a:schemeClr val="accent1"/>
                </a:solidFill>
              </a:rPr>
              <a:t>COOLEST COMMITTEE</a:t>
            </a:r>
            <a:r>
              <a:rPr lang="en-US" sz="2800" b="1" dirty="0"/>
              <a:t>!!!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CB3586-3839-6D4D-9E81-4EC8801B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0" t="4211" r="14033" b="30546"/>
          <a:stretch/>
        </p:blipFill>
        <p:spPr>
          <a:xfrm>
            <a:off x="10524067" y="287866"/>
            <a:ext cx="1337733" cy="1390817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E2FDE5F4-E8A0-4641-9508-D87075C013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672548"/>
              </p:ext>
            </p:extLst>
          </p:nvPr>
        </p:nvGraphicFramePr>
        <p:xfrm>
          <a:off x="2192382" y="1749642"/>
          <a:ext cx="6365631" cy="3422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8567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Membership: </a:t>
            </a:r>
            <a:r>
              <a:rPr lang="en-US" dirty="0"/>
              <a:t>Dominika Murphy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3649" y="1757893"/>
            <a:ext cx="995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3649" y="1737360"/>
            <a:ext cx="878854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ea typeface="Calibri" panose="020F0502020204030204" pitchFamily="34" charset="0"/>
              </a:rPr>
              <a:t>Accomplishments:</a:t>
            </a: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Timely ongoing membership maintenance and outreach</a:t>
            </a: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Immersed myself in new role and the Wild Apricot System </a:t>
            </a: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Participated in </a:t>
            </a:r>
            <a:r>
              <a:rPr lang="en-US" sz="1700" dirty="0" smtClean="0">
                <a:ea typeface="Calibri" panose="020F0502020204030204" pitchFamily="34" charset="0"/>
              </a:rPr>
              <a:t>Strategic Planning committee</a:t>
            </a:r>
            <a:endParaRPr lang="en-US" sz="1700" dirty="0">
              <a:ea typeface="Calibri" panose="020F0502020204030204" pitchFamily="34" charset="0"/>
            </a:endParaRP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Participated in the membership hardship scholarship expansion planning </a:t>
            </a: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Membership acquisition and engagement planning</a:t>
            </a: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Continued tweaks of Wild Apricot membership items to better reflect membership needs</a:t>
            </a: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Grew a human!!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700" dirty="0">
              <a:ea typeface="Calibri" panose="020F0502020204030204" pitchFamily="34" charset="0"/>
            </a:endParaRPr>
          </a:p>
          <a:p>
            <a:r>
              <a:rPr lang="en-US" sz="1700" dirty="0">
                <a:ea typeface="Calibri" panose="020F0502020204030204" pitchFamily="34" charset="0"/>
              </a:rPr>
              <a:t>Future:</a:t>
            </a: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Execution of membership plan activities</a:t>
            </a: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Develop improved process for handling PO’s in Wild Apricot</a:t>
            </a: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Continued planning for membership acquisition activities and engagement</a:t>
            </a:r>
          </a:p>
          <a:p>
            <a: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ea typeface="Calibri" panose="020F0502020204030204" pitchFamily="34" charset="0"/>
              </a:rPr>
              <a:t>Grow and cultivate membership </a:t>
            </a:r>
            <a:r>
              <a:rPr lang="en-US" sz="1700" dirty="0" smtClean="0">
                <a:ea typeface="Calibri" panose="020F0502020204030204" pitchFamily="34" charset="0"/>
              </a:rPr>
              <a:t>committee</a:t>
            </a:r>
            <a:endParaRPr lang="en-US" sz="1700" dirty="0"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1243" y="5848370"/>
            <a:ext cx="553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Contact info: </a:t>
            </a:r>
            <a:r>
              <a:rPr lang="en-US" dirty="0">
                <a:ea typeface="Calibri" panose="020F0502020204030204" pitchFamily="34" charset="0"/>
                <a:hlinkClick r:id="rId3"/>
              </a:rPr>
              <a:t>dominikamurphy@gmail.com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AB5EED-B42A-4F41-A292-00A65F4B2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8" t="4140" r="19144" b="5663"/>
          <a:stretch/>
        </p:blipFill>
        <p:spPr>
          <a:xfrm rot="5400000">
            <a:off x="10472002" y="201937"/>
            <a:ext cx="1379368" cy="14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1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Membership: </a:t>
            </a:r>
            <a:r>
              <a:rPr lang="en-US" dirty="0"/>
              <a:t>Dominika Murphy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464" y="1889527"/>
            <a:ext cx="995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6828" y="1737360"/>
            <a:ext cx="110226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a typeface="Calibri" panose="020F0502020204030204" pitchFamily="34" charset="0"/>
              </a:rPr>
              <a:t>Welcome new and returning members</a:t>
            </a:r>
            <a:r>
              <a:rPr lang="en-US" sz="2400" b="1" dirty="0" smtClean="0">
                <a:ea typeface="Calibri" panose="020F0502020204030204" pitchFamily="34" charset="0"/>
              </a:rPr>
              <a:t>!</a:t>
            </a:r>
            <a:endParaRPr lang="en-US" sz="2000" b="1" dirty="0">
              <a:ea typeface="Calibri" panose="020F0502020204030204" pitchFamily="34" charset="0"/>
            </a:endParaRPr>
          </a:p>
          <a:p>
            <a:pPr algn="ctr"/>
            <a:r>
              <a:rPr lang="en-US" dirty="0">
                <a:ea typeface="Calibri" panose="020F0502020204030204" pitchFamily="34" charset="0"/>
              </a:rPr>
              <a:t>NJ SOPHE’s membership has </a:t>
            </a:r>
            <a:r>
              <a:rPr lang="en-US" dirty="0" smtClean="0">
                <a:ea typeface="Calibri" panose="020F0502020204030204" pitchFamily="34" charset="0"/>
              </a:rPr>
              <a:t>been increasing </a:t>
            </a:r>
            <a:r>
              <a:rPr lang="en-US" dirty="0">
                <a:ea typeface="Calibri" panose="020F0502020204030204" pitchFamily="34" charset="0"/>
              </a:rPr>
              <a:t>annually </a:t>
            </a:r>
            <a:r>
              <a:rPr lang="en-US" dirty="0" smtClean="0">
                <a:ea typeface="Calibri" panose="020F0502020204030204" pitchFamily="34" charset="0"/>
              </a:rPr>
              <a:t>– and </a:t>
            </a:r>
            <a:r>
              <a:rPr lang="en-US" u="sng" dirty="0" smtClean="0">
                <a:ea typeface="Calibri" panose="020F0502020204030204" pitchFamily="34" charset="0"/>
              </a:rPr>
              <a:t>has </a:t>
            </a:r>
            <a:r>
              <a:rPr lang="en-US" u="sng" dirty="0">
                <a:ea typeface="Calibri" panose="020F0502020204030204" pitchFamily="34" charset="0"/>
              </a:rPr>
              <a:t>grown 13% </a:t>
            </a:r>
            <a:r>
              <a:rPr lang="en-US" dirty="0">
                <a:ea typeface="Calibri" panose="020F0502020204030204" pitchFamily="34" charset="0"/>
              </a:rPr>
              <a:t>since the same time last year</a:t>
            </a:r>
            <a:r>
              <a:rPr lang="en-US" dirty="0" smtClean="0">
                <a:ea typeface="Calibri" panose="020F0502020204030204" pitchFamily="34" charset="0"/>
              </a:rPr>
              <a:t>! </a:t>
            </a:r>
            <a:endParaRPr lang="en-US" dirty="0">
              <a:ea typeface="Calibri" panose="020F0502020204030204" pitchFamily="34" charset="0"/>
            </a:endParaRPr>
          </a:p>
          <a:p>
            <a:endParaRPr lang="en-US" sz="1400" dirty="0">
              <a:ea typeface="Calibri" panose="020F0502020204030204" pitchFamily="34" charset="0"/>
            </a:endParaRPr>
          </a:p>
          <a:p>
            <a:endParaRPr lang="en-US" sz="1000" dirty="0">
              <a:ea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9F0AE55-ECE0-4040-BE6A-C3628343B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866204"/>
              </p:ext>
            </p:extLst>
          </p:nvPr>
        </p:nvGraphicFramePr>
        <p:xfrm>
          <a:off x="3715472" y="2546401"/>
          <a:ext cx="4805388" cy="3097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1366">
                  <a:extLst>
                    <a:ext uri="{9D8B030D-6E8A-4147-A177-3AD203B41FA5}">
                      <a16:colId xmlns:a16="http://schemas.microsoft.com/office/drawing/2014/main" xmlns="" val="358860389"/>
                    </a:ext>
                  </a:extLst>
                </a:gridCol>
                <a:gridCol w="1537854">
                  <a:extLst>
                    <a:ext uri="{9D8B030D-6E8A-4147-A177-3AD203B41FA5}">
                      <a16:colId xmlns:a16="http://schemas.microsoft.com/office/drawing/2014/main" xmlns="" val="2777183949"/>
                    </a:ext>
                  </a:extLst>
                </a:gridCol>
                <a:gridCol w="1546168">
                  <a:extLst>
                    <a:ext uri="{9D8B030D-6E8A-4147-A177-3AD203B41FA5}">
                      <a16:colId xmlns:a16="http://schemas.microsoft.com/office/drawing/2014/main" xmlns="" val="522763783"/>
                    </a:ext>
                  </a:extLst>
                </a:gridCol>
              </a:tblGrid>
              <a:tr h="3214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Level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 </a:t>
                      </a:r>
                      <a:r>
                        <a:rPr lang="en-US" sz="1800" baseline="0" dirty="0" smtClean="0">
                          <a:effectLst/>
                        </a:rPr>
                        <a:t>(2019)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 </a:t>
                      </a:r>
                      <a:r>
                        <a:rPr lang="en-US" sz="1800" dirty="0" smtClean="0">
                          <a:effectLst/>
                        </a:rPr>
                        <a:t>(2018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09127029"/>
                  </a:ext>
                </a:extLst>
              </a:tr>
              <a:tr h="6530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General (1 Year)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00415926"/>
                  </a:ext>
                </a:extLst>
              </a:tr>
              <a:tr h="6530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General (2 Year)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3693986"/>
                  </a:ext>
                </a:extLst>
              </a:tr>
              <a:tr h="3191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Senior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32267336"/>
                  </a:ext>
                </a:extLst>
              </a:tr>
              <a:tr h="3191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Student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85706616"/>
                  </a:ext>
                </a:extLst>
              </a:tr>
              <a:tr h="5123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Transitional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73519748"/>
                  </a:ext>
                </a:extLst>
              </a:tr>
              <a:tr h="3191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166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67574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52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Networking: Carolina </a:t>
            </a:r>
            <a:r>
              <a:rPr lang="en-US" dirty="0" err="1" smtClean="0"/>
              <a:t>Focella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871563"/>
            <a:ext cx="10343606" cy="3767237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1500" dirty="0"/>
              <a:t>Accomplishments:</a:t>
            </a:r>
          </a:p>
          <a:p>
            <a:pPr marL="631825" lvl="1" indent="-182563">
              <a:buFont typeface="Arial" panose="020B0604020202020204" pitchFamily="34" charset="0"/>
              <a:buChar char="•"/>
            </a:pPr>
            <a:r>
              <a:rPr lang="en-US" sz="1500" dirty="0" smtClean="0"/>
              <a:t>NJ </a:t>
            </a:r>
            <a:r>
              <a:rPr lang="en-US" sz="1500" dirty="0"/>
              <a:t>SOPHE Happy Hour hosted at </a:t>
            </a:r>
            <a:r>
              <a:rPr lang="en-US" sz="1500" dirty="0" err="1"/>
              <a:t>McLoone’s</a:t>
            </a:r>
            <a:r>
              <a:rPr lang="en-US" sz="1500" dirty="0"/>
              <a:t> Boathouse in West Orange and Long Branch</a:t>
            </a:r>
          </a:p>
          <a:p>
            <a:pPr marL="631825" lvl="1" indent="-182563">
              <a:buFont typeface="Arial" panose="020B0604020202020204" pitchFamily="34" charset="0"/>
              <a:buChar char="•"/>
            </a:pPr>
            <a:r>
              <a:rPr lang="en-US" sz="1500" dirty="0"/>
              <a:t>Networking event at Rutgers School of Public Health (both Piscataway and Newark locations)</a:t>
            </a:r>
          </a:p>
          <a:p>
            <a:pPr marL="631825" lvl="1" indent="-182563">
              <a:buFont typeface="Arial" panose="020B0604020202020204" pitchFamily="34" charset="0"/>
              <a:buChar char="•"/>
            </a:pPr>
            <a:r>
              <a:rPr lang="en-US" sz="1500" dirty="0"/>
              <a:t>Networking event at William Paterson University to both Health Education </a:t>
            </a:r>
            <a:r>
              <a:rPr lang="en-US" sz="1500" dirty="0" smtClean="0"/>
              <a:t>cohorts</a:t>
            </a:r>
            <a:endParaRPr lang="en-US" sz="1500" dirty="0"/>
          </a:p>
          <a:p>
            <a:pPr marL="631825" lvl="1" indent="-182563">
              <a:buFont typeface="Arial" panose="020B0604020202020204" pitchFamily="34" charset="0"/>
              <a:buChar char="•"/>
            </a:pPr>
            <a:r>
              <a:rPr lang="en-US" sz="1500" dirty="0"/>
              <a:t>Creation of NJ SOPHE infographic </a:t>
            </a:r>
          </a:p>
          <a:p>
            <a:pPr marL="201168" lvl="1" indent="0">
              <a:buNone/>
            </a:pPr>
            <a:r>
              <a:rPr lang="en-US" sz="1500" dirty="0"/>
              <a:t>Committee:</a:t>
            </a:r>
          </a:p>
          <a:p>
            <a:pPr marL="631825" lvl="1" indent="-182563">
              <a:buFont typeface="Arial" panose="020B0604020202020204" pitchFamily="34" charset="0"/>
              <a:buChar char="•"/>
            </a:pPr>
            <a:r>
              <a:rPr lang="en-US" sz="1500" dirty="0"/>
              <a:t>9 </a:t>
            </a:r>
            <a:r>
              <a:rPr lang="en-US" sz="1500" dirty="0" smtClean="0"/>
              <a:t>engaged </a:t>
            </a:r>
            <a:r>
              <a:rPr lang="en-US" sz="1500" dirty="0"/>
              <a:t>committee members that help coordinate and facilitate our networking events</a:t>
            </a:r>
          </a:p>
          <a:p>
            <a:pPr marL="631825" lvl="1" indent="-182563">
              <a:buFont typeface="Arial" panose="020B0604020202020204" pitchFamily="34" charset="0"/>
              <a:buChar char="•"/>
            </a:pPr>
            <a:r>
              <a:rPr lang="en-US" sz="1500" dirty="0"/>
              <a:t>Always looking for new committee members! If you are interested, please email </a:t>
            </a:r>
            <a:r>
              <a:rPr lang="en-US" sz="1500" dirty="0" smtClean="0">
                <a:ea typeface="Calibri" panose="020F0502020204030204" pitchFamily="34" charset="0"/>
                <a:hlinkClick r:id="rId2"/>
              </a:rPr>
              <a:t>focellac@gmail.com</a:t>
            </a:r>
            <a:r>
              <a:rPr lang="en-US" sz="1500" dirty="0" smtClean="0">
                <a:ea typeface="Calibri" panose="020F0502020204030204" pitchFamily="34" charset="0"/>
              </a:rPr>
              <a:t> </a:t>
            </a:r>
          </a:p>
          <a:p>
            <a:pPr marL="156654" indent="0">
              <a:buNone/>
            </a:pPr>
            <a:r>
              <a:rPr lang="en-US" sz="1500" dirty="0" smtClean="0"/>
              <a:t>Future </a:t>
            </a:r>
            <a:r>
              <a:rPr lang="en-US" sz="1500" dirty="0"/>
              <a:t>Initiatives:</a:t>
            </a:r>
          </a:p>
          <a:p>
            <a:pPr marL="631825" lvl="1" indent="-182563">
              <a:buFont typeface="Arial" panose="020B0604020202020204" pitchFamily="34" charset="0"/>
              <a:buChar char="•"/>
            </a:pPr>
            <a:r>
              <a:rPr lang="en-US" sz="1500" dirty="0"/>
              <a:t>Rutgers School of Public Health </a:t>
            </a:r>
            <a:r>
              <a:rPr lang="en-US" sz="1500" dirty="0" smtClean="0"/>
              <a:t>- Student </a:t>
            </a:r>
            <a:r>
              <a:rPr lang="en-US" sz="1500" dirty="0"/>
              <a:t>Career &amp; Professional Opportunities: Friday December 13th from 1-4pm</a:t>
            </a:r>
          </a:p>
          <a:p>
            <a:pPr marL="631825" lvl="1" indent="-182563">
              <a:buFont typeface="Arial" panose="020B0604020202020204" pitchFamily="34" charset="0"/>
              <a:buChar char="•"/>
            </a:pPr>
            <a:r>
              <a:rPr lang="en-US" sz="1500" dirty="0"/>
              <a:t>Networking at Princeton Art </a:t>
            </a:r>
            <a:r>
              <a:rPr lang="en-US" sz="1500" dirty="0" smtClean="0"/>
              <a:t>Museum’s </a:t>
            </a:r>
            <a:r>
              <a:rPr lang="en-US" sz="1500" dirty="0"/>
              <a:t>”States of Health: Visualizing Illness and Healing” Exhibit: January 2020</a:t>
            </a:r>
          </a:p>
          <a:p>
            <a:pPr marL="631825" lvl="1" indent="-182563">
              <a:buFont typeface="Arial" panose="020B0604020202020204" pitchFamily="34" charset="0"/>
              <a:buChar char="•"/>
            </a:pPr>
            <a:r>
              <a:rPr lang="en-US" sz="1500" dirty="0"/>
              <a:t>Plans to expand social media platforms and presence (Instagram + LinkedIn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9497F7-DADE-4F44-BEB1-50BE94E55F6D}"/>
              </a:ext>
            </a:extLst>
          </p:cNvPr>
          <p:cNvSpPr txBox="1"/>
          <p:nvPr/>
        </p:nvSpPr>
        <p:spPr>
          <a:xfrm>
            <a:off x="6460435" y="5864501"/>
            <a:ext cx="514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Contact info: </a:t>
            </a:r>
            <a:r>
              <a:rPr lang="en-US" dirty="0" smtClean="0">
                <a:ea typeface="Calibri" panose="020F0502020204030204" pitchFamily="34" charset="0"/>
                <a:hlinkClick r:id="rId2"/>
              </a:rPr>
              <a:t>focellac@gmail.com</a:t>
            </a:r>
            <a:r>
              <a:rPr lang="en-US" dirty="0" smtClean="0">
                <a:ea typeface="Calibri" panose="020F0502020204030204" pitchFamily="34" charset="0"/>
              </a:rPr>
              <a:t>      </a:t>
            </a:r>
            <a:r>
              <a:rPr lang="en-US" dirty="0">
                <a:ea typeface="Calibri" panose="020F0502020204030204" pitchFamily="34" charset="0"/>
              </a:rPr>
              <a:t>(201) 394-7153</a:t>
            </a:r>
          </a:p>
          <a:p>
            <a:endParaRPr lang="en-US" dirty="0"/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="" xmlns:a16="http://schemas.microsoft.com/office/drawing/2014/main" id="{C0062586-9321-CD4A-9526-0D0E4C295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220" y="219950"/>
            <a:ext cx="1422584" cy="14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3FC2B-FA10-4FFC-B562-24E54D59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61928" cy="1450757"/>
          </a:xfrm>
        </p:spPr>
        <p:txBody>
          <a:bodyPr/>
          <a:lstStyle/>
          <a:p>
            <a:r>
              <a:rPr lang="en-US" dirty="0" smtClean="0"/>
              <a:t>Program </a:t>
            </a:r>
            <a:r>
              <a:rPr lang="en-US" dirty="0" smtClean="0"/>
              <a:t>Co-Chair: </a:t>
            </a:r>
            <a:r>
              <a:rPr lang="en-US" dirty="0" smtClean="0"/>
              <a:t>Sonika Shankar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96EF44-40D5-4801-AF0B-ADFFC7096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515" y="1843131"/>
            <a:ext cx="4937760" cy="322886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Planned NJ SOPHE mid-year </a:t>
            </a:r>
            <a:r>
              <a:rPr lang="en-US" dirty="0" smtClean="0"/>
              <a:t>meeting:</a:t>
            </a:r>
            <a:endParaRPr lang="en-US" dirty="0" smtClean="0"/>
          </a:p>
          <a:p>
            <a:pPr marL="384048" lvl="2" indent="0">
              <a:buNone/>
            </a:pPr>
            <a:r>
              <a:rPr lang="en-US" sz="1800" dirty="0" smtClean="0"/>
              <a:t>“Technology and Health”</a:t>
            </a:r>
          </a:p>
          <a:p>
            <a:pPr marL="384048" lvl="2" indent="0">
              <a:buNone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Planned NJ SOPHE annual </a:t>
            </a:r>
            <a:r>
              <a:rPr lang="en-US" dirty="0" smtClean="0"/>
              <a:t>meeting:</a:t>
            </a:r>
            <a:endParaRPr lang="en-US" dirty="0" smtClean="0"/>
          </a:p>
          <a:p>
            <a:pPr marL="384048" lvl="2" indent="0">
              <a:buNone/>
            </a:pPr>
            <a:r>
              <a:rPr lang="en-US" sz="1800" dirty="0" smtClean="0"/>
              <a:t>“Climate Change”</a:t>
            </a:r>
          </a:p>
          <a:p>
            <a:pPr marL="384048" lvl="2" indent="0">
              <a:buNone/>
            </a:pP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Participated in SOPHE </a:t>
            </a:r>
            <a:r>
              <a:rPr lang="en-US" dirty="0" smtClean="0"/>
              <a:t>board meetings </a:t>
            </a:r>
          </a:p>
          <a:p>
            <a:pPr marL="201168" lvl="1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Participated </a:t>
            </a:r>
            <a:r>
              <a:rPr lang="en-US" dirty="0"/>
              <a:t>in </a:t>
            </a:r>
            <a:r>
              <a:rPr lang="en-US" dirty="0" smtClean="0"/>
              <a:t>NJ SOPHE </a:t>
            </a:r>
            <a:r>
              <a:rPr lang="en-US" dirty="0"/>
              <a:t>meetings</a:t>
            </a:r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CDA51A-F163-425C-BFBD-C8ED4EFF8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5339080" cy="456057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Committee Support</a:t>
            </a:r>
          </a:p>
          <a:p>
            <a:pPr lvl="2"/>
            <a:r>
              <a:rPr lang="en-US" sz="1600" dirty="0" smtClean="0"/>
              <a:t>Program</a:t>
            </a:r>
            <a:endParaRPr lang="en-US" sz="1600" dirty="0"/>
          </a:p>
          <a:p>
            <a:pPr lvl="2"/>
            <a:r>
              <a:rPr lang="en-US" sz="1600" dirty="0"/>
              <a:t>35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  <a:r>
              <a:rPr lang="en-US" sz="1600" dirty="0" smtClean="0"/>
              <a:t>Anniversary</a:t>
            </a:r>
            <a:endParaRPr lang="en-US" sz="1600" dirty="0"/>
          </a:p>
          <a:p>
            <a:pPr lvl="2"/>
            <a:r>
              <a:rPr lang="en-US" sz="1600" dirty="0" smtClean="0"/>
              <a:t>Networking</a:t>
            </a:r>
            <a:endParaRPr lang="en-US" sz="1600" dirty="0"/>
          </a:p>
          <a:p>
            <a:pPr lvl="2"/>
            <a:r>
              <a:rPr lang="en-US" sz="1600" dirty="0"/>
              <a:t>Strategic </a:t>
            </a:r>
            <a:r>
              <a:rPr lang="en-US" sz="1600" dirty="0" smtClean="0"/>
              <a:t>Planning</a:t>
            </a:r>
            <a:endParaRPr lang="en-US" sz="1600" dirty="0" smtClean="0"/>
          </a:p>
          <a:p>
            <a:pPr lvl="2"/>
            <a:r>
              <a:rPr lang="en-US" sz="1600" dirty="0" smtClean="0"/>
              <a:t>Students and New Professionals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REMINDER</a:t>
            </a:r>
            <a:endParaRPr lang="en-US" dirty="0"/>
          </a:p>
          <a:p>
            <a:pPr lvl="2"/>
            <a:r>
              <a:rPr lang="en-US" sz="1600" dirty="0" smtClean="0"/>
              <a:t>Register to be an NJ SOPHE member (student and transitional memberships offered at a discounted price) to get full access to: </a:t>
            </a:r>
          </a:p>
          <a:p>
            <a:pPr lvl="3"/>
            <a:r>
              <a:rPr lang="en-US" sz="1600" dirty="0" smtClean="0"/>
              <a:t>Jobs and internship listings</a:t>
            </a:r>
          </a:p>
          <a:p>
            <a:pPr lvl="3"/>
            <a:r>
              <a:rPr lang="en-US" sz="1600" dirty="0" smtClean="0"/>
              <a:t>Students and new professional networking events </a:t>
            </a:r>
          </a:p>
          <a:p>
            <a:pPr lvl="3"/>
            <a:r>
              <a:rPr lang="en-US" sz="1600" dirty="0" smtClean="0"/>
              <a:t>Webinars on some of your favorite public health topics 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EC0E-538B-4236-8781-686C6CA4D69F}"/>
              </a:ext>
            </a:extLst>
          </p:cNvPr>
          <p:cNvSpPr/>
          <p:nvPr/>
        </p:nvSpPr>
        <p:spPr>
          <a:xfrm>
            <a:off x="7150766" y="5862394"/>
            <a:ext cx="4069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Contact info: </a:t>
            </a:r>
            <a:r>
              <a:rPr lang="en-US" dirty="0" smtClean="0">
                <a:hlinkClick r:id="rId2"/>
              </a:rPr>
              <a:t>sonika.njsophe@gmail.com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636" y="297211"/>
            <a:ext cx="1345322" cy="134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1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3FC2B-FA10-4FFC-B562-24E54D59B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smtClean="0"/>
              <a:t>Co-Chair: </a:t>
            </a:r>
            <a:r>
              <a:rPr lang="en-US" dirty="0"/>
              <a:t>Yonatan Gershon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96EF44-40D5-4801-AF0B-ADFFC7096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7612" y="2011689"/>
            <a:ext cx="5018818" cy="3922018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Participated in National SOPHE Continuing Education Committee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Participated in NJSOPHE meetings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Program Committee Support</a:t>
            </a:r>
          </a:p>
          <a:p>
            <a:pPr marL="741363" lvl="2" indent="-182563"/>
            <a:r>
              <a:rPr lang="en-US" sz="1800" dirty="0" smtClean="0"/>
              <a:t>Mid-year </a:t>
            </a:r>
            <a:r>
              <a:rPr lang="en-US" sz="1800" dirty="0"/>
              <a:t>program</a:t>
            </a:r>
          </a:p>
          <a:p>
            <a:pPr marL="741363" lvl="2" indent="-182563"/>
            <a:r>
              <a:rPr lang="en-US" sz="1800" dirty="0"/>
              <a:t>Annual program</a:t>
            </a:r>
            <a:endParaRPr lang="en-US" dirty="0"/>
          </a:p>
          <a:p>
            <a:pPr marL="201168" lvl="1" indent="0">
              <a:buNone/>
            </a:pPr>
            <a:endParaRPr lang="en-US" dirty="0" smtClean="0"/>
          </a:p>
          <a:p>
            <a:pPr marL="201168" lvl="1" indent="0">
              <a:buNone/>
            </a:pPr>
            <a:r>
              <a:rPr lang="en-US" dirty="0" smtClean="0"/>
              <a:t>If </a:t>
            </a:r>
            <a:r>
              <a:rPr lang="en-US" dirty="0"/>
              <a:t>you are interested in seeing a specific health education topic covered in a webinar, or you would like to volunteer to be a speaker, please email me.</a:t>
            </a:r>
          </a:p>
          <a:p>
            <a:pPr marL="201168" lvl="1" indent="0">
              <a:buNone/>
            </a:pPr>
            <a:endParaRPr lang="en-US" dirty="0" smtClean="0"/>
          </a:p>
        </p:txBody>
      </p:sp>
      <p:pic>
        <p:nvPicPr>
          <p:cNvPr id="1026" name="Picture 2" descr="http://slwordpress.rutgers.edu/awards/wp-content/uploads/sites/108/2018/05/YonatanG.jpg">
            <a:hlinkClick r:id="rId3"/>
            <a:extLst>
              <a:ext uri="{FF2B5EF4-FFF2-40B4-BE49-F238E27FC236}">
                <a16:creationId xmlns:a16="http://schemas.microsoft.com/office/drawing/2014/main" xmlns="" id="{3F1720FC-9019-4EE7-B3BF-2021A3A9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786" y="286603"/>
            <a:ext cx="1364398" cy="136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9425A1CF-3AA6-43D5-B12D-75FA97545239}"/>
              </a:ext>
            </a:extLst>
          </p:cNvPr>
          <p:cNvSpPr txBox="1">
            <a:spLocks/>
          </p:cNvSpPr>
          <p:nvPr/>
        </p:nvSpPr>
        <p:spPr>
          <a:xfrm>
            <a:off x="1055985" y="2011688"/>
            <a:ext cx="5018818" cy="3922018"/>
          </a:xfrm>
          <a:prstGeom prst="rect">
            <a:avLst/>
          </a:prstGeom>
        </p:spPr>
        <p:txBody>
          <a:bodyPr vert="horz" lIns="0" tIns="45720" rIns="0" bIns="45720" rtlCol="0">
            <a:normAutofit fontScale="2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Font typeface="Calibri" pitchFamily="34" charset="0"/>
              <a:buNone/>
            </a:pPr>
            <a:r>
              <a:rPr lang="en-US" sz="7200" dirty="0"/>
              <a:t>Coordinated and Facilitated Webinars in </a:t>
            </a:r>
            <a:r>
              <a:rPr lang="en-US" sz="7200" dirty="0" smtClean="0"/>
              <a:t>2019:</a:t>
            </a:r>
            <a:br>
              <a:rPr lang="en-US" sz="7200" dirty="0" smtClean="0"/>
            </a:br>
            <a:endParaRPr lang="en-US" sz="7200" dirty="0"/>
          </a:p>
          <a:p>
            <a:pPr marL="628650" lvl="1" indent="-182563">
              <a:buFont typeface="Arial" panose="020B0604020202020204" pitchFamily="34" charset="0"/>
              <a:buChar char="•"/>
            </a:pPr>
            <a:r>
              <a:rPr lang="en-US" sz="7200" dirty="0"/>
              <a:t>Feb 28 – A.L.I.C.E Populations: Asset Limited, Income Constrained, Employed </a:t>
            </a:r>
          </a:p>
          <a:p>
            <a:pPr marL="628650" lvl="1" indent="-182563">
              <a:buFont typeface="Arial" panose="020B0604020202020204" pitchFamily="34" charset="0"/>
              <a:buChar char="•"/>
            </a:pPr>
            <a:endParaRPr lang="en-US" sz="7200" dirty="0"/>
          </a:p>
          <a:p>
            <a:pPr marL="628650" lvl="1" indent="-182563">
              <a:buFont typeface="Arial" panose="020B0604020202020204" pitchFamily="34" charset="0"/>
              <a:buChar char="•"/>
            </a:pPr>
            <a:r>
              <a:rPr lang="en-US" sz="7200" dirty="0"/>
              <a:t>May 29 – Raising their VOICE: Engaging Youth in Tobacco Prevention</a:t>
            </a:r>
          </a:p>
          <a:p>
            <a:pPr marL="628650" lvl="1" indent="-182563">
              <a:buFont typeface="Arial" panose="020B0604020202020204" pitchFamily="34" charset="0"/>
              <a:buChar char="•"/>
            </a:pPr>
            <a:endParaRPr lang="en-US" sz="7200" dirty="0"/>
          </a:p>
          <a:p>
            <a:pPr marL="628650" lvl="1" indent="-182563">
              <a:buFont typeface="Arial" panose="020B0604020202020204" pitchFamily="34" charset="0"/>
              <a:buChar char="•"/>
            </a:pPr>
            <a:r>
              <a:rPr lang="en-US" sz="7200" dirty="0"/>
              <a:t>Jun 20 – Can Data Make a Dent in Addressing Social Determinants of Health?</a:t>
            </a:r>
          </a:p>
          <a:p>
            <a:pPr marL="628650" lvl="1" indent="-182563">
              <a:buFont typeface="Arial" panose="020B0604020202020204" pitchFamily="34" charset="0"/>
              <a:buChar char="•"/>
            </a:pPr>
            <a:endParaRPr lang="en-US" sz="7200" dirty="0"/>
          </a:p>
          <a:p>
            <a:pPr marL="628650" lvl="1" indent="-182563">
              <a:buFont typeface="Arial" panose="020B0604020202020204" pitchFamily="34" charset="0"/>
              <a:buChar char="•"/>
            </a:pPr>
            <a:r>
              <a:rPr lang="en-US" sz="7200" dirty="0"/>
              <a:t>Nov 22 – Expanding our Considerations of Cultural Competency</a:t>
            </a:r>
          </a:p>
          <a:p>
            <a:pPr marL="201168" lvl="1" indent="0">
              <a:buFont typeface="Calibri" pitchFamily="34" charset="0"/>
              <a:buNone/>
            </a:pPr>
            <a:endParaRPr lang="en-US" sz="7200" dirty="0"/>
          </a:p>
          <a:p>
            <a:pPr marL="201168" lvl="1" indent="0">
              <a:buFont typeface="Calibri" pitchFamily="34" charset="0"/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90EC0E-538B-4236-8781-686C6CA4D69F}"/>
              </a:ext>
            </a:extLst>
          </p:cNvPr>
          <p:cNvSpPr/>
          <p:nvPr/>
        </p:nvSpPr>
        <p:spPr>
          <a:xfrm>
            <a:off x="7320098" y="5843859"/>
            <a:ext cx="3766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dirty="0" smtClean="0"/>
              <a:t>Contact info: </a:t>
            </a:r>
            <a:r>
              <a:rPr lang="en-US" dirty="0" smtClean="0">
                <a:hlinkClick r:id="rId5"/>
              </a:rPr>
              <a:t>yongershon@gmail.com</a:t>
            </a:r>
            <a:r>
              <a:rPr 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47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3FC2B-FA10-4FFC-B562-24E54D59B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Strategic Planning: Suzanne Miro</a:t>
            </a:r>
            <a:endParaRPr lang="en-US" dirty="0"/>
          </a:p>
        </p:txBody>
      </p:sp>
      <p:pic>
        <p:nvPicPr>
          <p:cNvPr id="4" name="Picture 2" descr="https://njsophe.org/resources/Pictures/Board/Headshots/Suzanne%20Mi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667" y="246891"/>
            <a:ext cx="1402386" cy="140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78309" y="1924396"/>
            <a:ext cx="9494985" cy="3537065"/>
          </a:xfrm>
        </p:spPr>
        <p:txBody>
          <a:bodyPr>
            <a:normAutofit fontScale="92500"/>
          </a:bodyPr>
          <a:lstStyle/>
          <a:p>
            <a:pPr marL="457200" indent="-233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Revising the five-year strategic plan for 2020-2024</a:t>
            </a:r>
          </a:p>
          <a:p>
            <a:pPr marL="457200" indent="-233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Member survey results analyzed and incorporated</a:t>
            </a:r>
          </a:p>
          <a:p>
            <a:pPr marL="457200" indent="-233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Board retreat interactive exercise to begin revising the plan</a:t>
            </a:r>
          </a:p>
          <a:p>
            <a:pPr marL="457200" indent="-233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Ongoing committee meetings to develop goals, objectives, tasks, and measures</a:t>
            </a:r>
          </a:p>
          <a:p>
            <a:pPr marL="457200" indent="-233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Focus areas include: professional development, communication/outreach, advocacy, operations/future growth, membership</a:t>
            </a:r>
          </a:p>
          <a:p>
            <a:pPr marL="457200" indent="-2333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Thank you to committee members Linda Brown, Robin </a:t>
            </a:r>
            <a:r>
              <a:rPr lang="en-US" sz="2400" dirty="0" err="1"/>
              <a:t>Vlamis</a:t>
            </a:r>
            <a:r>
              <a:rPr lang="en-US" sz="2400" dirty="0"/>
              <a:t>, Tiffany Neal, Samantha </a:t>
            </a:r>
            <a:r>
              <a:rPr lang="en-US" sz="2400" dirty="0" err="1"/>
              <a:t>Bunsa</a:t>
            </a:r>
            <a:r>
              <a:rPr lang="en-US" sz="2400" dirty="0"/>
              <a:t>, Dominika Murphy, </a:t>
            </a:r>
            <a:r>
              <a:rPr lang="en-US" sz="2400" dirty="0" smtClean="0"/>
              <a:t>Kaitlin </a:t>
            </a:r>
            <a:r>
              <a:rPr lang="en-US" sz="2400" dirty="0" err="1"/>
              <a:t>Cartoccio</a:t>
            </a:r>
            <a:r>
              <a:rPr lang="en-US" sz="2400" dirty="0"/>
              <a:t>, </a:t>
            </a:r>
            <a:r>
              <a:rPr lang="en-US" sz="2400" dirty="0" smtClean="0"/>
              <a:t>and Carolina </a:t>
            </a:r>
            <a:r>
              <a:rPr lang="en-US" sz="2400" dirty="0" err="1"/>
              <a:t>Focella</a:t>
            </a:r>
            <a:r>
              <a:rPr lang="en-US" sz="2400" dirty="0"/>
              <a:t>!!!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EC0E-538B-4236-8781-686C6CA4D69F}"/>
              </a:ext>
            </a:extLst>
          </p:cNvPr>
          <p:cNvSpPr/>
          <p:nvPr/>
        </p:nvSpPr>
        <p:spPr>
          <a:xfrm>
            <a:off x="7726499" y="5862394"/>
            <a:ext cx="3980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Contact info: </a:t>
            </a:r>
            <a:r>
              <a:rPr lang="en-US" dirty="0" smtClean="0">
                <a:hlinkClick r:id="rId4"/>
              </a:rPr>
              <a:t>Suzanne.Miro@doh.nj.gov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46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President: Linda Brown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03649" y="1757893"/>
            <a:ext cx="995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1658" y="5899332"/>
            <a:ext cx="580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Contact info</a:t>
            </a:r>
            <a:r>
              <a:rPr lang="en-US" dirty="0">
                <a:ea typeface="Calibri" panose="020F0502020204030204" pitchFamily="34" charset="0"/>
              </a:rPr>
              <a:t>: </a:t>
            </a:r>
            <a:r>
              <a:rPr lang="en-US" dirty="0" smtClean="0">
                <a:ea typeface="Calibri" panose="020F0502020204030204" pitchFamily="34" charset="0"/>
                <a:hlinkClick r:id="rId2"/>
              </a:rPr>
              <a:t>linda.paquette@gmail.com</a:t>
            </a:r>
            <a:r>
              <a:rPr lang="en-US" dirty="0" smtClean="0">
                <a:ea typeface="Calibri" panose="020F0502020204030204" pitchFamily="34" charset="0"/>
              </a:rPr>
              <a:t>  732-718-7141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2050" name="Picture 2" descr="https://njsophe.org/resources/Pictures/Board/Headshots/LindaBr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162" y="229085"/>
            <a:ext cx="1424156" cy="14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78216" y="1850216"/>
            <a:ext cx="424780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>
                <a:ea typeface="Calibri" panose="020F0502020204030204" pitchFamily="34" charset="0"/>
              </a:rPr>
              <a:t>Helped plan 35</a:t>
            </a:r>
            <a:r>
              <a:rPr lang="en-US" sz="1500" baseline="30000" dirty="0" smtClean="0">
                <a:ea typeface="Calibri" panose="020F0502020204030204" pitchFamily="34" charset="0"/>
              </a:rPr>
              <a:t>th</a:t>
            </a:r>
            <a:r>
              <a:rPr lang="en-US" sz="1500" dirty="0" smtClean="0">
                <a:ea typeface="Calibri" panose="020F0502020204030204" pitchFamily="34" charset="0"/>
              </a:rPr>
              <a:t> Anniversary Celebration – </a:t>
            </a:r>
            <a:br>
              <a:rPr lang="en-US" sz="1500" dirty="0" smtClean="0">
                <a:ea typeface="Calibri" panose="020F0502020204030204" pitchFamily="34" charset="0"/>
              </a:rPr>
            </a:br>
            <a:r>
              <a:rPr lang="en-US" sz="1500" b="1" dirty="0" smtClean="0">
                <a:ea typeface="Calibri" panose="020F0502020204030204" pitchFamily="34" charset="0"/>
              </a:rPr>
              <a:t>Today at 3:30 PM!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>
                <a:ea typeface="Calibri" panose="020F0502020204030204" pitchFamily="34" charset="0"/>
              </a:rPr>
              <a:t>Grant Partnership </a:t>
            </a:r>
            <a:r>
              <a:rPr lang="en-US" sz="1500" dirty="0">
                <a:ea typeface="Calibri" panose="020F0502020204030204" pitchFamily="34" charset="0"/>
              </a:rPr>
              <a:t>for </a:t>
            </a:r>
            <a:r>
              <a:rPr lang="en-US" sz="1500" dirty="0" smtClean="0">
                <a:ea typeface="Calibri" panose="020F0502020204030204" pitchFamily="34" charset="0"/>
              </a:rPr>
              <a:t>Climate Change Convening </a:t>
            </a:r>
            <a:r>
              <a:rPr lang="en-US" sz="1500" dirty="0">
                <a:ea typeface="Calibri" panose="020F0502020204030204" pitchFamily="34" charset="0"/>
              </a:rPr>
              <a:t>at Rutgers </a:t>
            </a:r>
            <a:r>
              <a:rPr lang="en-US" sz="1500" dirty="0" err="1">
                <a:ea typeface="Calibri" panose="020F0502020204030204" pitchFamily="34" charset="0"/>
              </a:rPr>
              <a:t>Bloustein</a:t>
            </a:r>
            <a:r>
              <a:rPr lang="en-US" sz="1500" dirty="0">
                <a:ea typeface="Calibri" panose="020F0502020204030204" pitchFamily="34" charset="0"/>
              </a:rPr>
              <a:t> School </a:t>
            </a:r>
            <a:r>
              <a:rPr lang="en-US" sz="1500" dirty="0" smtClean="0">
                <a:ea typeface="Calibri" panose="020F0502020204030204" pitchFamily="34" charset="0"/>
              </a:rPr>
              <a:t>on June 24</a:t>
            </a:r>
            <a:endParaRPr lang="en-US" sz="1500" dirty="0">
              <a:ea typeface="Calibri" panose="020F0502020204030204" pitchFamily="34" charset="0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ea typeface="Calibri" panose="020F0502020204030204" pitchFamily="34" charset="0"/>
              </a:rPr>
              <a:t>NJ Master Energy Plan Review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>
                <a:ea typeface="Calibri" panose="020F0502020204030204" pitchFamily="34" charset="0"/>
              </a:rPr>
              <a:t>Health </a:t>
            </a:r>
            <a:r>
              <a:rPr lang="en-US" sz="1500" dirty="0">
                <a:ea typeface="Calibri" panose="020F0502020204030204" pitchFamily="34" charset="0"/>
              </a:rPr>
              <a:t>Notes training: rapid, objective summary of proposed legislation using </a:t>
            </a:r>
            <a:r>
              <a:rPr lang="en-US" sz="1500" dirty="0" smtClean="0">
                <a:ea typeface="Calibri" panose="020F0502020204030204" pitchFamily="34" charset="0"/>
              </a:rPr>
              <a:t>principles </a:t>
            </a:r>
            <a:r>
              <a:rPr lang="en-US" sz="1500" dirty="0">
                <a:ea typeface="Calibri" panose="020F0502020204030204" pitchFamily="34" charset="0"/>
              </a:rPr>
              <a:t>of health impact assessments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ea typeface="Calibri" panose="020F0502020204030204" pitchFamily="34" charset="0"/>
              </a:rPr>
              <a:t>COPE (Cost of Poverty Experience) – looking at ways to offer more NJ workshops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>
                <a:ea typeface="Calibri" panose="020F0502020204030204" pitchFamily="34" charset="0"/>
              </a:rPr>
              <a:t>Strategic Planning: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500" dirty="0" smtClean="0">
                <a:ea typeface="Calibri" panose="020F0502020204030204" pitchFamily="34" charset="0"/>
              </a:rPr>
              <a:t>Recorded overview presentation of member survey results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500" dirty="0" smtClean="0">
                <a:ea typeface="Calibri" panose="020F0502020204030204" pitchFamily="34" charset="0"/>
              </a:rPr>
              <a:t>Using data from member survey to improve NJ SOPHE</a:t>
            </a:r>
          </a:p>
        </p:txBody>
      </p:sp>
      <p:sp>
        <p:nvSpPr>
          <p:cNvPr id="8" name="Rectangle 7"/>
          <p:cNvSpPr/>
          <p:nvPr/>
        </p:nvSpPr>
        <p:spPr>
          <a:xfrm>
            <a:off x="6311658" y="1838381"/>
            <a:ext cx="458584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ea typeface="Calibri" panose="020F0502020204030204" pitchFamily="34" charset="0"/>
              </a:rPr>
              <a:t>Submitted letter of support </a:t>
            </a:r>
            <a:r>
              <a:rPr lang="en-US" sz="1500" dirty="0" smtClean="0">
                <a:ea typeface="Calibri" panose="020F0502020204030204" pitchFamily="34" charset="0"/>
              </a:rPr>
              <a:t>to host National SOPHE meeting in New Jersey in 2022</a:t>
            </a:r>
            <a:endParaRPr lang="en-US" sz="1500" dirty="0">
              <a:ea typeface="Calibri" panose="020F0502020204030204" pitchFamily="34" charset="0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>
                <a:ea typeface="Calibri" panose="020F0502020204030204" pitchFamily="34" charset="0"/>
              </a:rPr>
              <a:t>Chapter </a:t>
            </a:r>
            <a:r>
              <a:rPr lang="en-US" sz="1500" dirty="0">
                <a:ea typeface="Calibri" panose="020F0502020204030204" pitchFamily="34" charset="0"/>
              </a:rPr>
              <a:t>re-designation process and Annual Report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>
                <a:ea typeface="Calibri" panose="020F0502020204030204" pitchFamily="34" charset="0"/>
              </a:rPr>
              <a:t>Supporting </a:t>
            </a:r>
            <a:r>
              <a:rPr lang="en-US" sz="1500" dirty="0">
                <a:ea typeface="Calibri" panose="020F0502020204030204" pitchFamily="34" charset="0"/>
              </a:rPr>
              <a:t>committees: Strategic Planning, Program, Advocacy, Networking, Students &amp; New Professionals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>
                <a:ea typeface="Calibri" panose="020F0502020204030204" pitchFamily="34" charset="0"/>
              </a:rPr>
              <a:t>Meetings</a:t>
            </a:r>
            <a:endParaRPr lang="en-US" sz="1500" dirty="0">
              <a:ea typeface="Calibri" panose="020F0502020204030204" pitchFamily="34" charset="0"/>
            </a:endParaRP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500" dirty="0">
                <a:ea typeface="Calibri" panose="020F0502020204030204" pitchFamily="34" charset="0"/>
              </a:rPr>
              <a:t>Met with Deputy Commissioner of Health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500" dirty="0">
                <a:ea typeface="Calibri" panose="020F0502020204030204" pitchFamily="34" charset="0"/>
              </a:rPr>
              <a:t>NJDEP Climate Resilience Social Vulnerability Project Working Group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500" dirty="0">
                <a:ea typeface="Calibri" panose="020F0502020204030204" pitchFamily="34" charset="0"/>
              </a:rPr>
              <a:t>PHACE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500" dirty="0" smtClean="0">
                <a:ea typeface="Calibri" panose="020F0502020204030204" pitchFamily="34" charset="0"/>
              </a:rPr>
              <a:t>Past Presidents Retreat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500" dirty="0" smtClean="0">
                <a:ea typeface="Calibri" panose="020F0502020204030204" pitchFamily="34" charset="0"/>
              </a:rPr>
              <a:t>SOPHE </a:t>
            </a:r>
            <a:r>
              <a:rPr lang="en-US" sz="1500" dirty="0">
                <a:ea typeface="Calibri" panose="020F0502020204030204" pitchFamily="34" charset="0"/>
              </a:rPr>
              <a:t>House of Delegates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500" dirty="0" smtClean="0">
                <a:ea typeface="Calibri" panose="020F0502020204030204" pitchFamily="34" charset="0"/>
              </a:rPr>
              <a:t>Facilitated </a:t>
            </a:r>
            <a:r>
              <a:rPr lang="en-US" sz="1500" dirty="0">
                <a:ea typeface="Calibri" panose="020F0502020204030204" pitchFamily="34" charset="0"/>
              </a:rPr>
              <a:t>monthly board meetings and planned annual </a:t>
            </a:r>
            <a:r>
              <a:rPr lang="en-US" sz="1500" dirty="0" smtClean="0">
                <a:ea typeface="Calibri" panose="020F0502020204030204" pitchFamily="34" charset="0"/>
              </a:rPr>
              <a:t>retreat</a:t>
            </a:r>
            <a:endParaRPr lang="en-US" sz="15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8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President-Elect: Samantha </a:t>
            </a:r>
            <a:r>
              <a:rPr lang="en-US" dirty="0" err="1" smtClean="0"/>
              <a:t>Bunsa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03649" y="1757893"/>
            <a:ext cx="995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https://njsophe.org/resources/Pictures/Board/Headshots/SamanthaBun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40" y="254000"/>
            <a:ext cx="1379960" cy="137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0159" y="1957948"/>
            <a:ext cx="89221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2020 Planning: Budget priorities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Grant Partnership </a:t>
            </a:r>
            <a:r>
              <a:rPr lang="en-US" dirty="0" smtClean="0">
                <a:ea typeface="Calibri" panose="020F0502020204030204" pitchFamily="34" charset="0"/>
              </a:rPr>
              <a:t>for </a:t>
            </a:r>
            <a:r>
              <a:rPr lang="en-US" dirty="0">
                <a:ea typeface="Calibri" panose="020F0502020204030204" pitchFamily="34" charset="0"/>
              </a:rPr>
              <a:t>Climate Change Convening at Rutgers </a:t>
            </a:r>
            <a:r>
              <a:rPr lang="en-US" dirty="0" err="1">
                <a:ea typeface="Calibri" panose="020F0502020204030204" pitchFamily="34" charset="0"/>
              </a:rPr>
              <a:t>Bloustein</a:t>
            </a:r>
            <a:r>
              <a:rPr lang="en-US" dirty="0">
                <a:ea typeface="Calibri" panose="020F0502020204030204" pitchFamily="34" charset="0"/>
              </a:rPr>
              <a:t> School on June 24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Past </a:t>
            </a:r>
            <a:r>
              <a:rPr lang="en-US" dirty="0"/>
              <a:t>President Retreat – October 4th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Reviewed membership survey results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Gained input for strategic planning priorities of membership retention and recruitment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Serving </a:t>
            </a:r>
            <a:r>
              <a:rPr lang="en-US" dirty="0"/>
              <a:t>as an NJ SOPHE representative at PHACE </a:t>
            </a:r>
            <a:r>
              <a:rPr lang="en-US" dirty="0" smtClean="0"/>
              <a:t>meetings</a:t>
            </a: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Reviewed Policies and Procedures Manual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Participation </a:t>
            </a:r>
            <a:r>
              <a:rPr lang="en-US" dirty="0"/>
              <a:t>and </a:t>
            </a:r>
            <a:r>
              <a:rPr lang="en-US" dirty="0" smtClean="0"/>
              <a:t>support to Program committee, Membership </a:t>
            </a:r>
            <a:r>
              <a:rPr lang="en-US" dirty="0"/>
              <a:t>survey </a:t>
            </a:r>
            <a:r>
              <a:rPr lang="en-US" dirty="0" smtClean="0"/>
              <a:t>development, and Strategic Planning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5961" y="5904376"/>
            <a:ext cx="4125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Contact info</a:t>
            </a:r>
            <a:r>
              <a:rPr lang="en-US" dirty="0">
                <a:ea typeface="Calibri" panose="020F0502020204030204" pitchFamily="34" charset="0"/>
              </a:rPr>
              <a:t>: </a:t>
            </a:r>
            <a:r>
              <a:rPr lang="en-US" dirty="0" smtClean="0">
                <a:ea typeface="Calibri" panose="020F0502020204030204" pitchFamily="34" charset="0"/>
                <a:hlinkClick r:id="rId3"/>
              </a:rPr>
              <a:t>samantha.bunsa@gmail.com</a:t>
            </a:r>
            <a:r>
              <a:rPr lang="en-US" dirty="0" smtClean="0">
                <a:ea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7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President: Robin </a:t>
            </a:r>
            <a:r>
              <a:rPr lang="en-US" dirty="0" err="1" smtClean="0"/>
              <a:t>Vlamis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03649" y="1757893"/>
            <a:ext cx="995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7651" y="1838628"/>
            <a:ext cx="488788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ea typeface="Calibri" panose="020F0502020204030204" pitchFamily="34" charset="0"/>
              </a:rPr>
              <a:t>Executive</a:t>
            </a:r>
            <a:r>
              <a:rPr lang="en-US" sz="1400" dirty="0" smtClean="0">
                <a:ea typeface="Calibri" panose="020F0502020204030204" pitchFamily="34" charset="0"/>
              </a:rPr>
              <a:t>: Attended all Board meetings and assisted with all core functions, especially operation of new website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ea typeface="Calibri" panose="020F0502020204030204" pitchFamily="34" charset="0"/>
              </a:rPr>
              <a:t>Advocacy</a:t>
            </a:r>
            <a:r>
              <a:rPr lang="en-US" sz="1400" dirty="0" smtClean="0">
                <a:ea typeface="Calibri" panose="020F0502020204030204" pitchFamily="34" charset="0"/>
              </a:rPr>
              <a:t>: Participated in National Public Health Week event in Trenton with PHACE; Assisted with position briefs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ea typeface="Calibri" panose="020F0502020204030204" pitchFamily="34" charset="0"/>
              </a:rPr>
              <a:t>Grants</a:t>
            </a:r>
            <a:r>
              <a:rPr lang="en-US" sz="1400" dirty="0">
                <a:ea typeface="Calibri" panose="020F0502020204030204" pitchFamily="34" charset="0"/>
              </a:rPr>
              <a:t>: </a:t>
            </a:r>
            <a:r>
              <a:rPr lang="en-US" sz="1400" dirty="0" smtClean="0">
                <a:ea typeface="Calibri" panose="020F0502020204030204" pitchFamily="34" charset="0"/>
              </a:rPr>
              <a:t>Served </a:t>
            </a:r>
            <a:r>
              <a:rPr lang="en-US" sz="1400" dirty="0">
                <a:ea typeface="Calibri" panose="020F0502020204030204" pitchFamily="34" charset="0"/>
              </a:rPr>
              <a:t>on committee to plan and facilitate Rutgers’ </a:t>
            </a:r>
            <a:r>
              <a:rPr lang="en-US" sz="1400" dirty="0" smtClean="0">
                <a:ea typeface="Calibri" panose="020F0502020204030204" pitchFamily="34" charset="0"/>
              </a:rPr>
              <a:t>convening: </a:t>
            </a:r>
            <a:r>
              <a:rPr lang="en-US" sz="1400" dirty="0">
                <a:ea typeface="Calibri" panose="020F0502020204030204" pitchFamily="34" charset="0"/>
              </a:rPr>
              <a:t>“Building Capacity to Address Impacts of Climate Change on Health Inequities in New Jersey” </a:t>
            </a:r>
            <a:r>
              <a:rPr lang="en-US" sz="1400" dirty="0" smtClean="0">
                <a:ea typeface="Calibri" panose="020F0502020204030204" pitchFamily="34" charset="0"/>
              </a:rPr>
              <a:t>on June </a:t>
            </a:r>
            <a:r>
              <a:rPr lang="en-US" sz="1400" dirty="0">
                <a:ea typeface="Calibri" panose="020F0502020204030204" pitchFamily="34" charset="0"/>
              </a:rPr>
              <a:t>24</a:t>
            </a:r>
            <a:r>
              <a:rPr lang="en-US" sz="1400" baseline="30000" dirty="0">
                <a:ea typeface="Calibri" panose="020F0502020204030204" pitchFamily="34" charset="0"/>
              </a:rPr>
              <a:t>th</a:t>
            </a:r>
            <a:r>
              <a:rPr lang="en-US" sz="1400" dirty="0">
                <a:ea typeface="Calibri" panose="020F0502020204030204" pitchFamily="34" charset="0"/>
              </a:rPr>
              <a:t> 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ea typeface="Calibri" panose="020F0502020204030204" pitchFamily="34" charset="0"/>
              </a:rPr>
              <a:t>Professional Development: </a:t>
            </a:r>
            <a:r>
              <a:rPr lang="en-US" sz="1400" dirty="0" smtClean="0">
                <a:ea typeface="Calibri" panose="020F0502020204030204" pitchFamily="34" charset="0"/>
              </a:rPr>
              <a:t>Presented webinar on </a:t>
            </a:r>
            <a:r>
              <a:rPr lang="en-US" sz="1400" dirty="0">
                <a:ea typeface="Calibri" panose="020F0502020204030204" pitchFamily="34" charset="0"/>
              </a:rPr>
              <a:t>June </a:t>
            </a:r>
            <a:r>
              <a:rPr lang="en-US" sz="1400" dirty="0" smtClean="0">
                <a:ea typeface="Calibri" panose="020F0502020204030204" pitchFamily="34" charset="0"/>
              </a:rPr>
              <a:t>20</a:t>
            </a:r>
            <a:r>
              <a:rPr lang="en-US" sz="1400" baseline="30000" dirty="0" smtClean="0">
                <a:ea typeface="Calibri" panose="020F0502020204030204" pitchFamily="34" charset="0"/>
              </a:rPr>
              <a:t>th</a:t>
            </a:r>
            <a:r>
              <a:rPr lang="en-US" sz="1400" dirty="0">
                <a:ea typeface="Calibri" panose="020F0502020204030204" pitchFamily="34" charset="0"/>
              </a:rPr>
              <a:t> </a:t>
            </a:r>
            <a:r>
              <a:rPr lang="en-US" sz="1400" dirty="0" smtClean="0">
                <a:ea typeface="Calibri" panose="020F0502020204030204" pitchFamily="34" charset="0"/>
              </a:rPr>
              <a:t>and August 8</a:t>
            </a:r>
            <a:r>
              <a:rPr lang="en-US" sz="1400" baseline="30000" dirty="0" smtClean="0">
                <a:ea typeface="Calibri" panose="020F0502020204030204" pitchFamily="34" charset="0"/>
              </a:rPr>
              <a:t>th</a:t>
            </a:r>
            <a:r>
              <a:rPr lang="en-US" sz="1400" dirty="0" smtClean="0">
                <a:ea typeface="Calibri" panose="020F0502020204030204" pitchFamily="34" charset="0"/>
              </a:rPr>
              <a:t> (for DOH series) </a:t>
            </a:r>
            <a:r>
              <a:rPr lang="en-US" sz="1400" i="1" dirty="0" smtClean="0">
                <a:ea typeface="Calibri" panose="020F0502020204030204" pitchFamily="34" charset="0"/>
              </a:rPr>
              <a:t>Can </a:t>
            </a:r>
            <a:r>
              <a:rPr lang="en-US" sz="1400" i="1" dirty="0">
                <a:ea typeface="Calibri" panose="020F0502020204030204" pitchFamily="34" charset="0"/>
              </a:rPr>
              <a:t>Data Make a Dent in Addressing Social Determinants of </a:t>
            </a:r>
            <a:r>
              <a:rPr lang="en-US" sz="1400" i="1" dirty="0" smtClean="0">
                <a:ea typeface="Calibri" panose="020F0502020204030204" pitchFamily="34" charset="0"/>
              </a:rPr>
              <a:t>Health? </a:t>
            </a:r>
            <a:r>
              <a:rPr lang="en-US" sz="1400" dirty="0" smtClean="0">
                <a:ea typeface="Calibri" panose="020F0502020204030204" pitchFamily="34" charset="0"/>
              </a:rPr>
              <a:t>featuring </a:t>
            </a:r>
            <a:r>
              <a:rPr lang="en-US" sz="1400" dirty="0">
                <a:ea typeface="Calibri" panose="020F0502020204030204" pitchFamily="34" charset="0"/>
              </a:rPr>
              <a:t>the debut of our Community Health Data Alignment (</a:t>
            </a:r>
            <a:r>
              <a:rPr lang="en-US" sz="1400" dirty="0" err="1">
                <a:ea typeface="Calibri" panose="020F0502020204030204" pitchFamily="34" charset="0"/>
              </a:rPr>
              <a:t>CoHDA</a:t>
            </a:r>
            <a:r>
              <a:rPr lang="en-US" sz="1400" dirty="0">
                <a:ea typeface="Calibri" panose="020F0502020204030204" pitchFamily="34" charset="0"/>
              </a:rPr>
              <a:t>) Model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ea typeface="Calibri" panose="020F0502020204030204" pitchFamily="34" charset="0"/>
              </a:rPr>
              <a:t>Program: </a:t>
            </a:r>
            <a:r>
              <a:rPr lang="en-US" sz="1400" dirty="0" smtClean="0">
                <a:ea typeface="Calibri" panose="020F0502020204030204" pitchFamily="34" charset="0"/>
              </a:rPr>
              <a:t>Assisted with planning efforts for 35</a:t>
            </a:r>
            <a:r>
              <a:rPr lang="en-US" sz="1400" baseline="30000" dirty="0" smtClean="0">
                <a:ea typeface="Calibri" panose="020F0502020204030204" pitchFamily="34" charset="0"/>
              </a:rPr>
              <a:t>th</a:t>
            </a:r>
            <a:r>
              <a:rPr lang="en-US" sz="1400" dirty="0" smtClean="0">
                <a:ea typeface="Calibri" panose="020F0502020204030204" pitchFamily="34" charset="0"/>
              </a:rPr>
              <a:t> anniversary </a:t>
            </a:r>
            <a:r>
              <a:rPr lang="en-US" sz="1400" dirty="0" smtClean="0">
                <a:ea typeface="Calibri" panose="020F0502020204030204" pitchFamily="34" charset="0"/>
              </a:rPr>
              <a:t>celebration</a:t>
            </a: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ea typeface="Calibri" panose="020F0502020204030204" pitchFamily="34" charset="0"/>
              </a:rPr>
              <a:t>Strategic </a:t>
            </a:r>
            <a:r>
              <a:rPr lang="en-US" sz="1400" b="1" dirty="0">
                <a:ea typeface="Calibri" panose="020F0502020204030204" pitchFamily="34" charset="0"/>
              </a:rPr>
              <a:t>Planning</a:t>
            </a:r>
            <a:r>
              <a:rPr lang="en-US" sz="1400" dirty="0">
                <a:ea typeface="Calibri" panose="020F0502020204030204" pitchFamily="34" charset="0"/>
              </a:rPr>
              <a:t>: Participated in development </a:t>
            </a:r>
            <a:r>
              <a:rPr lang="en-US" sz="1400" dirty="0" smtClean="0">
                <a:ea typeface="Calibri" panose="020F0502020204030204" pitchFamily="34" charset="0"/>
              </a:rPr>
              <a:t>of new strategic plan</a:t>
            </a:r>
            <a:endParaRPr lang="en-US" sz="1400" dirty="0">
              <a:ea typeface="Calibri" panose="020F0502020204030204" pitchFamily="34" charset="0"/>
            </a:endParaRPr>
          </a:p>
          <a:p>
            <a:pPr>
              <a:buClr>
                <a:schemeClr val="accent1"/>
              </a:buClr>
            </a:pPr>
            <a:endParaRPr lang="en-US" sz="1000" dirty="0" smtClean="0">
              <a:ea typeface="Calibri" panose="020F0502020204030204" pitchFamily="34" charset="0"/>
            </a:endParaRPr>
          </a:p>
          <a:p>
            <a:pPr>
              <a:buClr>
                <a:schemeClr val="accent1"/>
              </a:buClr>
            </a:pPr>
            <a:endParaRPr lang="en-US" sz="1000" dirty="0"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5400" y="5864501"/>
            <a:ext cx="526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Contact info: </a:t>
            </a:r>
            <a:r>
              <a:rPr lang="en-US" dirty="0">
                <a:ea typeface="Calibri" panose="020F0502020204030204" pitchFamily="34" charset="0"/>
                <a:hlinkClick r:id="rId2"/>
              </a:rPr>
              <a:t>robinvlamis@gmail.com</a:t>
            </a:r>
            <a:r>
              <a:rPr lang="en-US" dirty="0">
                <a:ea typeface="Calibri" panose="020F0502020204030204" pitchFamily="34" charset="0"/>
              </a:rPr>
              <a:t>  (973) </a:t>
            </a:r>
            <a:r>
              <a:rPr lang="en-US" dirty="0" smtClean="0">
                <a:ea typeface="Calibri" panose="020F0502020204030204" pitchFamily="34" charset="0"/>
              </a:rPr>
              <a:t>452-1042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1"/>
          <a:stretch/>
        </p:blipFill>
        <p:spPr>
          <a:xfrm flipH="1">
            <a:off x="10532189" y="242739"/>
            <a:ext cx="1421714" cy="13952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85712" y="1833621"/>
            <a:ext cx="525733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ea typeface="Calibri" panose="020F0502020204030204" pitchFamily="34" charset="0"/>
              </a:rPr>
              <a:t>2020 Elections process</a:t>
            </a:r>
            <a:r>
              <a:rPr lang="en-US" sz="1400" dirty="0">
                <a:ea typeface="Calibri" panose="020F0502020204030204" pitchFamily="34" charset="0"/>
              </a:rPr>
              <a:t>: Formed a Nominations committee to recruit candidates for 4 positions and held election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ea typeface="Calibri" panose="020F0502020204030204" pitchFamily="34" charset="0"/>
              </a:rPr>
              <a:t>Academic </a:t>
            </a:r>
            <a:r>
              <a:rPr lang="en-US" sz="1400" b="1" dirty="0">
                <a:ea typeface="Calibri" panose="020F0502020204030204" pitchFamily="34" charset="0"/>
              </a:rPr>
              <a:t>Advisory Group: </a:t>
            </a:r>
            <a:r>
              <a:rPr lang="en-US" sz="1400" dirty="0">
                <a:ea typeface="Calibri" panose="020F0502020204030204" pitchFamily="34" charset="0"/>
              </a:rPr>
              <a:t>Held</a:t>
            </a:r>
            <a:r>
              <a:rPr lang="en-US" sz="1400" b="1" dirty="0">
                <a:ea typeface="Calibri" panose="020F0502020204030204" pitchFamily="34" charset="0"/>
              </a:rPr>
              <a:t> </a:t>
            </a:r>
            <a:r>
              <a:rPr lang="en-US" sz="1400" dirty="0">
                <a:ea typeface="Calibri" panose="020F0502020204030204" pitchFamily="34" charset="0"/>
              </a:rPr>
              <a:t>phone </a:t>
            </a:r>
            <a:r>
              <a:rPr lang="en-US" sz="1400" dirty="0" smtClean="0">
                <a:ea typeface="Calibri" panose="020F0502020204030204" pitchFamily="34" charset="0"/>
              </a:rPr>
              <a:t>meetings </a:t>
            </a:r>
            <a:r>
              <a:rPr lang="en-US" sz="1400" dirty="0">
                <a:ea typeface="Calibri" panose="020F0502020204030204" pitchFamily="34" charset="0"/>
              </a:rPr>
              <a:t>in </a:t>
            </a:r>
            <a:r>
              <a:rPr lang="en-US" sz="1400" dirty="0" smtClean="0">
                <a:ea typeface="Calibri" panose="020F0502020204030204" pitchFamily="34" charset="0"/>
              </a:rPr>
              <a:t>March and September </a:t>
            </a:r>
            <a:r>
              <a:rPr lang="en-US" sz="1400" dirty="0">
                <a:ea typeface="Calibri" panose="020F0502020204030204" pitchFamily="34" charset="0"/>
              </a:rPr>
              <a:t>(comprised of representatives from </a:t>
            </a:r>
            <a:r>
              <a:rPr lang="en-US" sz="1400" dirty="0" smtClean="0">
                <a:ea typeface="Calibri" panose="020F0502020204030204" pitchFamily="34" charset="0"/>
              </a:rPr>
              <a:t>colleges and universities </a:t>
            </a:r>
            <a:r>
              <a:rPr lang="en-US" sz="1400" dirty="0">
                <a:ea typeface="Calibri" panose="020F0502020204030204" pitchFamily="34" charset="0"/>
              </a:rPr>
              <a:t>in NJ who have health education programs</a:t>
            </a:r>
            <a:r>
              <a:rPr lang="en-US" sz="1400" dirty="0" smtClean="0">
                <a:ea typeface="Calibri" panose="020F0502020204030204" pitchFamily="34" charset="0"/>
              </a:rPr>
              <a:t>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ea typeface="Calibri" panose="020F0502020204030204" pitchFamily="34" charset="0"/>
              </a:rPr>
              <a:t>Policy &amp; Procedure Manual</a:t>
            </a:r>
            <a:r>
              <a:rPr lang="en-US" sz="1400" dirty="0" smtClean="0">
                <a:ea typeface="Calibri" panose="020F0502020204030204" pitchFamily="34" charset="0"/>
              </a:rPr>
              <a:t>: Working on new document to encompass roles and responsibilities of board members as well as operational policies and procedures of the organization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ea typeface="Calibri" panose="020F0502020204030204" pitchFamily="34" charset="0"/>
              </a:rPr>
              <a:t>Past Presidents Advisory Group</a:t>
            </a:r>
            <a:r>
              <a:rPr lang="en-US" sz="1400" dirty="0">
                <a:ea typeface="Calibri" panose="020F0502020204030204" pitchFamily="34" charset="0"/>
              </a:rPr>
              <a:t>: Held retreat of Past Presidents in October at Dodge Foundation in Morristown</a:t>
            </a:r>
          </a:p>
          <a:p>
            <a:pPr>
              <a:buClr>
                <a:schemeClr val="accent1"/>
              </a:buClr>
            </a:pPr>
            <a:endParaRPr lang="en-US" sz="1200" dirty="0" smtClean="0">
              <a:ea typeface="Calibri" panose="020F0502020204030204" pitchFamily="34" charset="0"/>
            </a:endParaRPr>
          </a:p>
          <a:p>
            <a:pPr>
              <a:buClr>
                <a:schemeClr val="accent1"/>
              </a:buClr>
            </a:pPr>
            <a:endParaRPr lang="en-US" sz="1200" dirty="0"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4"/>
          <a:stretch/>
        </p:blipFill>
        <p:spPr>
          <a:xfrm>
            <a:off x="7478611" y="4082924"/>
            <a:ext cx="2444323" cy="166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6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Treasurer: Judith Francis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810933"/>
          </a:xfrm>
        </p:spPr>
        <p:txBody>
          <a:bodyPr/>
          <a:lstStyle/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dirty="0"/>
              <a:t>Continue to work with Executive Board to manage chapter cost and expenses.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dirty="0"/>
              <a:t>Continued use of Wild Apricot (</a:t>
            </a:r>
            <a:r>
              <a:rPr lang="en-US" dirty="0" err="1"/>
              <a:t>Affinipay</a:t>
            </a:r>
            <a:r>
              <a:rPr lang="en-US" dirty="0"/>
              <a:t>) to manage chapter’s electronic payments. 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dirty="0"/>
              <a:t>Collaborated with </a:t>
            </a:r>
            <a:r>
              <a:rPr lang="en-US" dirty="0" smtClean="0"/>
              <a:t>Technology </a:t>
            </a:r>
            <a:r>
              <a:rPr lang="en-US" dirty="0"/>
              <a:t>committee to design a form to keep track of expenses. 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dirty="0" smtClean="0"/>
              <a:t>Mid-year </a:t>
            </a:r>
            <a:r>
              <a:rPr lang="en-US" dirty="0"/>
              <a:t>meeting bank balance as of </a:t>
            </a:r>
            <a:r>
              <a:rPr lang="en-US" dirty="0" smtClean="0"/>
              <a:t>6/5/19 - </a:t>
            </a:r>
            <a:r>
              <a:rPr lang="en-US" dirty="0"/>
              <a:t>$11,922.33</a:t>
            </a:r>
          </a:p>
          <a:p>
            <a:pPr marL="457200" indent="-233363">
              <a:buFont typeface="Arial" panose="020B0604020202020204" pitchFamily="34" charset="0"/>
              <a:buChar char="•"/>
            </a:pPr>
            <a:r>
              <a:rPr lang="en-US" dirty="0"/>
              <a:t>Annual meeting bank balance as of </a:t>
            </a:r>
            <a:r>
              <a:rPr lang="en-US" dirty="0" smtClean="0"/>
              <a:t>12/5/19 - </a:t>
            </a:r>
            <a:r>
              <a:rPr lang="en-US" b="1" dirty="0"/>
              <a:t>$</a:t>
            </a:r>
            <a:r>
              <a:rPr lang="en-US" b="1" dirty="0" smtClean="0"/>
              <a:t>19,601.69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69200" y="5864501"/>
            <a:ext cx="366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Contact info</a:t>
            </a:r>
            <a:r>
              <a:rPr lang="en-US" dirty="0">
                <a:ea typeface="Calibri" panose="020F0502020204030204" pitchFamily="34" charset="0"/>
              </a:rPr>
              <a:t>: </a:t>
            </a:r>
            <a:r>
              <a:rPr lang="en-US" dirty="0" smtClean="0">
                <a:ea typeface="Calibri" panose="020F0502020204030204" pitchFamily="34" charset="0"/>
                <a:hlinkClick r:id="rId2"/>
              </a:rPr>
              <a:t>francisj4@wpunj.edu</a:t>
            </a:r>
            <a:r>
              <a:rPr lang="en-US" dirty="0" smtClean="0">
                <a:ea typeface="Calibri" panose="020F0502020204030204" pitchFamily="34" charset="0"/>
              </a:rPr>
              <a:t> </a:t>
            </a:r>
            <a:endParaRPr lang="en-US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7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Treasurer: Judith Francis</a:t>
            </a:r>
            <a:endParaRPr lang="en-US" dirty="0"/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xmlns="" id="{3BDD5BFE-B265-47EC-AC6D-6DE5F1717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456215"/>
              </p:ext>
            </p:extLst>
          </p:nvPr>
        </p:nvGraphicFramePr>
        <p:xfrm>
          <a:off x="1354976" y="1961802"/>
          <a:ext cx="9584573" cy="3025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7025">
                  <a:extLst>
                    <a:ext uri="{9D8B030D-6E8A-4147-A177-3AD203B41FA5}">
                      <a16:colId xmlns:a16="http://schemas.microsoft.com/office/drawing/2014/main" xmlns="" val="779154035"/>
                    </a:ext>
                  </a:extLst>
                </a:gridCol>
                <a:gridCol w="4148050">
                  <a:extLst>
                    <a:ext uri="{9D8B030D-6E8A-4147-A177-3AD203B41FA5}">
                      <a16:colId xmlns:a16="http://schemas.microsoft.com/office/drawing/2014/main" xmlns="" val="1271219930"/>
                    </a:ext>
                  </a:extLst>
                </a:gridCol>
                <a:gridCol w="1147156">
                  <a:extLst>
                    <a:ext uri="{9D8B030D-6E8A-4147-A177-3AD203B41FA5}">
                      <a16:colId xmlns:a16="http://schemas.microsoft.com/office/drawing/2014/main" xmlns="" val="1074319539"/>
                    </a:ext>
                  </a:extLst>
                </a:gridCol>
                <a:gridCol w="1072342">
                  <a:extLst>
                    <a:ext uri="{9D8B030D-6E8A-4147-A177-3AD203B41FA5}">
                      <a16:colId xmlns:a16="http://schemas.microsoft.com/office/drawing/2014/main" xmlns="" val="616919175"/>
                    </a:ext>
                  </a:extLst>
                </a:gridCol>
              </a:tblGrid>
              <a:tr h="307891">
                <a:tc>
                  <a:txBody>
                    <a:bodyPr/>
                    <a:lstStyle/>
                    <a:p>
                      <a:r>
                        <a:rPr lang="en-US" dirty="0" smtClean="0"/>
                        <a:t>Budget Category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9856217"/>
                  </a:ext>
                </a:extLst>
              </a:tr>
              <a:tr h="399012">
                <a:tc>
                  <a:txBody>
                    <a:bodyPr/>
                    <a:lstStyle/>
                    <a:p>
                      <a:r>
                        <a:rPr lang="en-US" dirty="0"/>
                        <a:t>Executive 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Chapter and state </a:t>
                      </a:r>
                      <a:r>
                        <a:rPr lang="en-US" dirty="0" smtClean="0"/>
                        <a:t>fees, </a:t>
                      </a:r>
                      <a:r>
                        <a:rPr lang="en-US" dirty="0"/>
                        <a:t>board </a:t>
                      </a:r>
                      <a:r>
                        <a:rPr lang="en-US" dirty="0" smtClean="0"/>
                        <a:t>retreat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$1,030.00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$230.00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3506317"/>
                  </a:ext>
                </a:extLst>
              </a:tr>
              <a:tr h="349135">
                <a:tc>
                  <a:txBody>
                    <a:bodyPr/>
                    <a:lstStyle/>
                    <a:p>
                      <a:r>
                        <a:rPr lang="en-US" dirty="0"/>
                        <a:t>President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 SOPHE </a:t>
                      </a:r>
                      <a:r>
                        <a:rPr lang="en-US" dirty="0" smtClean="0"/>
                        <a:t>dues, advisory </a:t>
                      </a:r>
                      <a:r>
                        <a:rPr lang="en-US" dirty="0"/>
                        <a:t>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$745.00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8872522"/>
                  </a:ext>
                </a:extLst>
              </a:tr>
              <a:tr h="423949">
                <a:tc>
                  <a:txBody>
                    <a:bodyPr/>
                    <a:lstStyle/>
                    <a:p>
                      <a:r>
                        <a:rPr lang="en-US" dirty="0"/>
                        <a:t>President 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 SOPHE </a:t>
                      </a:r>
                      <a:r>
                        <a:rPr lang="en-US" dirty="0" smtClean="0"/>
                        <a:t>dues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$195.00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4609876"/>
                  </a:ext>
                </a:extLst>
              </a:tr>
              <a:tr h="332510">
                <a:tc>
                  <a:txBody>
                    <a:bodyPr/>
                    <a:lstStyle/>
                    <a:p>
                      <a:r>
                        <a:rPr lang="en-US" dirty="0"/>
                        <a:t>Advocacy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Advocacy summit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$900.00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$76.57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6671419"/>
                  </a:ext>
                </a:extLst>
              </a:tr>
              <a:tr h="357448">
                <a:tc>
                  <a:txBody>
                    <a:bodyPr/>
                    <a:lstStyle/>
                    <a:p>
                      <a:r>
                        <a:rPr lang="en-US" dirty="0"/>
                        <a:t>Treasurer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Accountant, postage, P.O. 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$520.00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$108.00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0665795"/>
                  </a:ext>
                </a:extLst>
              </a:tr>
              <a:tr h="332510">
                <a:tc>
                  <a:txBody>
                    <a:bodyPr/>
                    <a:lstStyle/>
                    <a:p>
                      <a:r>
                        <a:rPr lang="en-US" dirty="0"/>
                        <a:t> Program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Midyear and annual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$6,550.00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$450.00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4240634"/>
                  </a:ext>
                </a:extLst>
              </a:tr>
              <a:tr h="374073">
                <a:tc>
                  <a:txBody>
                    <a:bodyPr/>
                    <a:lstStyle/>
                    <a:p>
                      <a:r>
                        <a:rPr lang="en-US" dirty="0"/>
                        <a:t>Students and </a:t>
                      </a:r>
                      <a:r>
                        <a:rPr lang="en-US" dirty="0" smtClean="0"/>
                        <a:t>New Professionals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Networking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$ 500.00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$237.70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6406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6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Secretary: Hillary </a:t>
            </a:r>
            <a:r>
              <a:rPr lang="en-US" dirty="0"/>
              <a:t>Saputski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03649" y="1757893"/>
            <a:ext cx="995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3648" y="1849981"/>
            <a:ext cx="7691873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accent1"/>
              </a:buClr>
              <a:buFont typeface="Arial"/>
              <a:buChar char="•"/>
            </a:pPr>
            <a:r>
              <a:rPr lang="en-US" sz="1600" dirty="0" smtClean="0">
                <a:ea typeface="Calibri" panose="020F0502020204030204" pitchFamily="34" charset="0"/>
              </a:rPr>
              <a:t>New Board Member monthly reporting template project</a:t>
            </a:r>
          </a:p>
          <a:p>
            <a:pPr marL="171450" indent="-171450">
              <a:buClr>
                <a:schemeClr val="accent1"/>
              </a:buClr>
            </a:pPr>
            <a:endParaRPr lang="en-US" sz="1600" dirty="0" smtClean="0">
              <a:ea typeface="Calibri" panose="020F0502020204030204" pitchFamily="34" charset="0"/>
            </a:endParaRPr>
          </a:p>
          <a:p>
            <a:pPr marL="171450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Calibri" panose="020F0502020204030204" pitchFamily="34" charset="0"/>
              </a:rPr>
              <a:t>Committee </a:t>
            </a:r>
            <a:r>
              <a:rPr lang="en-US" sz="1600" dirty="0">
                <a:ea typeface="Calibri" panose="020F0502020204030204" pitchFamily="34" charset="0"/>
              </a:rPr>
              <a:t>Support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600" dirty="0">
                <a:ea typeface="Calibri" panose="020F0502020204030204" pitchFamily="34" charset="0"/>
              </a:rPr>
              <a:t>Program Planning Committee</a:t>
            </a:r>
          </a:p>
          <a:p>
            <a:pPr marL="1085850" lvl="2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</a:rPr>
              <a:t>Support with topics and presenters for the mid-year</a:t>
            </a:r>
            <a:r>
              <a:rPr lang="en-US" sz="1600" dirty="0" smtClean="0">
                <a:ea typeface="Calibri" panose="020F0502020204030204" pitchFamily="34" charset="0"/>
              </a:rPr>
              <a:t> and annual meetings</a:t>
            </a:r>
          </a:p>
          <a:p>
            <a:pPr marL="1085850" lvl="2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</a:rPr>
              <a:t>Panelist presenter for the </a:t>
            </a:r>
            <a:r>
              <a:rPr lang="en-US" sz="1600" dirty="0" smtClean="0">
                <a:ea typeface="Calibri" panose="020F0502020204030204" pitchFamily="34" charset="0"/>
              </a:rPr>
              <a:t>mid-year </a:t>
            </a:r>
            <a:r>
              <a:rPr lang="en-US" sz="1600" dirty="0">
                <a:ea typeface="Calibri" panose="020F0502020204030204" pitchFamily="34" charset="0"/>
              </a:rPr>
              <a:t>meeting (Topic: Technology &amp; Workplace Wellness Programs</a:t>
            </a:r>
            <a:r>
              <a:rPr lang="en-US" sz="1600" dirty="0" smtClean="0">
                <a:ea typeface="Calibri" panose="020F0502020204030204" pitchFamily="34" charset="0"/>
              </a:rPr>
              <a:t>)</a:t>
            </a:r>
          </a:p>
          <a:p>
            <a:pPr marL="1085850" lvl="2" indent="-1714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Calibri" panose="020F0502020204030204" pitchFamily="34" charset="0"/>
              </a:rPr>
              <a:t>Session moderator at the annual program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600" dirty="0" smtClean="0">
                <a:ea typeface="Calibri" panose="020F0502020204030204" pitchFamily="34" charset="0"/>
              </a:rPr>
              <a:t>35</a:t>
            </a:r>
            <a:r>
              <a:rPr lang="en-US" sz="1600" baseline="30000" dirty="0" smtClean="0">
                <a:ea typeface="Calibri" panose="020F0502020204030204" pitchFamily="34" charset="0"/>
              </a:rPr>
              <a:t>th</a:t>
            </a:r>
            <a:r>
              <a:rPr lang="en-US" sz="1600" dirty="0" smtClean="0">
                <a:ea typeface="Calibri" panose="020F0502020204030204" pitchFamily="34" charset="0"/>
              </a:rPr>
              <a:t> Anniversary Celebration </a:t>
            </a:r>
            <a:r>
              <a:rPr lang="en-US" sz="1600" dirty="0" smtClean="0">
                <a:ea typeface="Calibri" panose="020F0502020204030204" pitchFamily="34" charset="0"/>
              </a:rPr>
              <a:t>Committee</a:t>
            </a:r>
            <a:endParaRPr lang="en-US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Clr>
                <a:schemeClr val="accent1"/>
              </a:buClr>
            </a:pPr>
            <a:endParaRPr lang="en-US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9664" y="5847393"/>
            <a:ext cx="584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Contact </a:t>
            </a:r>
            <a:r>
              <a:rPr lang="en-US" dirty="0" smtClean="0">
                <a:ea typeface="Calibri" panose="020F0502020204030204" pitchFamily="34" charset="0"/>
              </a:rPr>
              <a:t>info: </a:t>
            </a:r>
            <a:r>
              <a:rPr lang="en-US" dirty="0" smtClean="0">
                <a:ea typeface="Calibri" panose="020F0502020204030204" pitchFamily="34" charset="0"/>
                <a:hlinkClick r:id="rId2"/>
              </a:rPr>
              <a:t>hillary.saputski@gmail.com</a:t>
            </a:r>
            <a:r>
              <a:rPr lang="en-US" dirty="0" smtClean="0">
                <a:ea typeface="Calibri" panose="020F0502020204030204" pitchFamily="34" charset="0"/>
              </a:rPr>
              <a:t>   (</a:t>
            </a:r>
            <a:r>
              <a:rPr lang="en-US" dirty="0">
                <a:ea typeface="Calibri" panose="020F0502020204030204" pitchFamily="34" charset="0"/>
              </a:rPr>
              <a:t>724) </a:t>
            </a:r>
            <a:r>
              <a:rPr lang="en-US" dirty="0" smtClean="0">
                <a:ea typeface="Calibri" panose="020F0502020204030204" pitchFamily="34" charset="0"/>
              </a:rPr>
              <a:t>316-0132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D358298-3C6B-40E1-8B78-6A086584E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51"/>
          <a:stretch/>
        </p:blipFill>
        <p:spPr>
          <a:xfrm>
            <a:off x="10652507" y="191656"/>
            <a:ext cx="1262651" cy="136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9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13FC2B-FA10-4FFC-B562-24E54D59B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Delegate: </a:t>
            </a:r>
            <a:r>
              <a:rPr lang="en-US" dirty="0"/>
              <a:t>Kaitlin Cartoccio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96EF44-40D5-4801-AF0B-ADFFC7096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182" y="1775398"/>
            <a:ext cx="4937760" cy="3922018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Began attending SOPHE Board of Trustees Meetings monthly as Delegate Trustee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What’s a Delegate Trustee?</a:t>
            </a:r>
          </a:p>
          <a:p>
            <a:pPr lvl="2"/>
            <a:r>
              <a:rPr lang="en-US" sz="1600" dirty="0"/>
              <a:t>Acts as a liaison to the </a:t>
            </a:r>
            <a:r>
              <a:rPr lang="en-US" sz="1600" dirty="0" smtClean="0"/>
              <a:t>Board of Trustees for </a:t>
            </a:r>
            <a:r>
              <a:rPr lang="en-US" sz="1600" dirty="0"/>
              <a:t>New Jersey, New York, Pennsylvania, Ohio, Great Lakes, Indiana, Iowa, and Minnesota. </a:t>
            </a:r>
          </a:p>
          <a:p>
            <a:pPr lvl="2"/>
            <a:r>
              <a:rPr lang="en-US" sz="1600" dirty="0"/>
              <a:t>Oversaw </a:t>
            </a:r>
            <a:r>
              <a:rPr lang="en-US" sz="1600" dirty="0" smtClean="0"/>
              <a:t>Re-designation </a:t>
            </a:r>
            <a:r>
              <a:rPr lang="en-US" sz="1600" dirty="0"/>
              <a:t>for all Chapters due 10/31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Participated in SOPHE </a:t>
            </a:r>
            <a:r>
              <a:rPr lang="en-US" dirty="0" smtClean="0"/>
              <a:t>House of Delegates meetings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Participated in </a:t>
            </a:r>
            <a:r>
              <a:rPr lang="en-US" dirty="0" smtClean="0"/>
              <a:t>National </a:t>
            </a:r>
            <a:r>
              <a:rPr lang="en-US" dirty="0"/>
              <a:t>SOPHE Committee</a:t>
            </a:r>
          </a:p>
          <a:p>
            <a:pPr lvl="2"/>
            <a:r>
              <a:rPr lang="en-US" sz="1600" dirty="0"/>
              <a:t>National Conference Planning Committee – Continuing Education Committee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Participated in </a:t>
            </a:r>
            <a:r>
              <a:rPr lang="en-US" dirty="0" smtClean="0"/>
              <a:t>NJ SOPHE </a:t>
            </a:r>
            <a:r>
              <a:rPr lang="en-US" dirty="0"/>
              <a:t>meetings</a:t>
            </a:r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CDA51A-F163-425C-BFBD-C8ED4EFF8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423747" cy="456057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Committee Support</a:t>
            </a:r>
          </a:p>
          <a:p>
            <a:pPr lvl="2"/>
            <a:r>
              <a:rPr lang="en-US" sz="1600" dirty="0" smtClean="0"/>
              <a:t>Program</a:t>
            </a:r>
            <a:endParaRPr lang="en-US" sz="1600" dirty="0"/>
          </a:p>
          <a:p>
            <a:pPr lvl="2"/>
            <a:r>
              <a:rPr lang="en-US" sz="1600" dirty="0"/>
              <a:t>35</a:t>
            </a:r>
            <a:r>
              <a:rPr lang="en-US" sz="1600" baseline="30000" dirty="0"/>
              <a:t>th</a:t>
            </a:r>
            <a:r>
              <a:rPr lang="en-US" sz="1600" dirty="0"/>
              <a:t> </a:t>
            </a:r>
            <a:r>
              <a:rPr lang="en-US" sz="1600" dirty="0" smtClean="0"/>
              <a:t>Anniversary</a:t>
            </a:r>
            <a:endParaRPr lang="en-US" sz="1600" dirty="0"/>
          </a:p>
          <a:p>
            <a:pPr lvl="2"/>
            <a:r>
              <a:rPr lang="en-US" sz="1600" dirty="0" smtClean="0"/>
              <a:t>Networking</a:t>
            </a:r>
            <a:endParaRPr lang="en-US" sz="1600" dirty="0"/>
          </a:p>
          <a:p>
            <a:pPr lvl="2"/>
            <a:r>
              <a:rPr lang="en-US" sz="1600" dirty="0"/>
              <a:t>Strategic </a:t>
            </a:r>
            <a:r>
              <a:rPr lang="en-US" sz="1600" dirty="0" smtClean="0"/>
              <a:t>Planning</a:t>
            </a:r>
            <a:endParaRPr lang="en-US" sz="1600" dirty="0"/>
          </a:p>
          <a:p>
            <a:pPr lvl="2"/>
            <a:r>
              <a:rPr lang="en-US" sz="1600" dirty="0"/>
              <a:t>Fundraising</a:t>
            </a:r>
          </a:p>
          <a:p>
            <a:pPr lvl="2"/>
            <a:r>
              <a:rPr lang="en-US" sz="1600" dirty="0"/>
              <a:t>Social Media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REMINDER</a:t>
            </a:r>
          </a:p>
          <a:p>
            <a:pPr lvl="2"/>
            <a:r>
              <a:rPr lang="en-US" sz="1600" dirty="0"/>
              <a:t>70</a:t>
            </a:r>
            <a:r>
              <a:rPr lang="en-US" sz="1600" baseline="30000" dirty="0"/>
              <a:t>th</a:t>
            </a:r>
            <a:r>
              <a:rPr lang="en-US" sz="1600" dirty="0"/>
              <a:t> SOPHE Annual Meeting in Atlanta, Georgia </a:t>
            </a:r>
            <a:br>
              <a:rPr lang="en-US" sz="1600" dirty="0"/>
            </a:br>
            <a:r>
              <a:rPr lang="en-US" sz="1600" dirty="0"/>
              <a:t>March 18 – 20th. “Linking Science and Social Justice: Health Education as a Catalyst for Change”</a:t>
            </a:r>
          </a:p>
          <a:p>
            <a:pPr lvl="2"/>
            <a:r>
              <a:rPr lang="en-US" sz="1600" dirty="0"/>
              <a:t>Early Bird Registration ends December 15</a:t>
            </a:r>
            <a:r>
              <a:rPr lang="en-US" sz="1600" baseline="30000" dirty="0"/>
              <a:t>th</a:t>
            </a:r>
            <a:endParaRPr lang="en-US" sz="1600" dirty="0"/>
          </a:p>
          <a:p>
            <a:pPr lvl="2"/>
            <a:r>
              <a:rPr lang="en-US" sz="1600" dirty="0"/>
              <a:t>If you are a Chapter Member but NOT a National Member, see me for a special discount code for the 2020 Meeting!</a:t>
            </a:r>
          </a:p>
        </p:txBody>
      </p:sp>
      <p:pic>
        <p:nvPicPr>
          <p:cNvPr id="1026" name="Picture 2" descr="Image result for kaitlin cartoccio">
            <a:extLst>
              <a:ext uri="{FF2B5EF4-FFF2-40B4-BE49-F238E27FC236}">
                <a16:creationId xmlns:a16="http://schemas.microsoft.com/office/drawing/2014/main" xmlns="" id="{7491EB1B-DA21-45F4-A69C-1B2F4B3E2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1" r="10931" b="18586"/>
          <a:stretch/>
        </p:blipFill>
        <p:spPr bwMode="auto">
          <a:xfrm>
            <a:off x="10541000" y="256962"/>
            <a:ext cx="1405467" cy="13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90EC0E-538B-4236-8781-686C6CA4D69F}"/>
              </a:ext>
            </a:extLst>
          </p:cNvPr>
          <p:cNvSpPr/>
          <p:nvPr/>
        </p:nvSpPr>
        <p:spPr>
          <a:xfrm>
            <a:off x="7542655" y="5910895"/>
            <a:ext cx="3854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Contact info: </a:t>
            </a:r>
            <a:r>
              <a:rPr lang="en-US" dirty="0" smtClean="0">
                <a:hlinkClick r:id="rId4"/>
              </a:rPr>
              <a:t>kcartoccio@bernards.org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5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 Coordinator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203649" y="1757893"/>
            <a:ext cx="995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3648" y="1849981"/>
            <a:ext cx="769187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ea typeface="Calibri" panose="020F0502020204030204" pitchFamily="34" charset="0"/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8871" y="5817037"/>
            <a:ext cx="541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Contact </a:t>
            </a:r>
            <a:r>
              <a:rPr lang="en-US" dirty="0" smtClean="0">
                <a:ea typeface="Calibri" panose="020F0502020204030204" pitchFamily="34" charset="0"/>
              </a:rPr>
              <a:t>info: </a:t>
            </a:r>
            <a:r>
              <a:rPr lang="en-US" dirty="0" smtClean="0">
                <a:ea typeface="Calibri" panose="020F0502020204030204" pitchFamily="34" charset="0"/>
                <a:hlinkClick r:id="rId2"/>
              </a:rPr>
              <a:t>tiffany.lewis@gmail.com</a:t>
            </a:r>
            <a:r>
              <a:rPr lang="en-US" dirty="0" smtClean="0">
                <a:ea typeface="Calibri" panose="020F0502020204030204" pitchFamily="34" charset="0"/>
              </a:rPr>
              <a:t>    (</a:t>
            </a:r>
            <a:r>
              <a:rPr lang="en-US" dirty="0" smtClean="0">
                <a:ea typeface="Calibri" panose="020F0502020204030204" pitchFamily="34" charset="0"/>
              </a:rPr>
              <a:t>415) </a:t>
            </a:r>
            <a:r>
              <a:rPr lang="en-US" dirty="0" smtClean="0">
                <a:ea typeface="Calibri" panose="020F0502020204030204" pitchFamily="34" charset="0"/>
              </a:rPr>
              <a:t>694-8032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851" y="1854132"/>
            <a:ext cx="749067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Helped </a:t>
            </a:r>
            <a:r>
              <a:rPr lang="en-US" sz="1500" dirty="0"/>
              <a:t>to develop questions for member survey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Developed </a:t>
            </a:r>
            <a:r>
              <a:rPr lang="en-US" sz="1500" dirty="0"/>
              <a:t>postcards and coordinated mailing to remind members about </a:t>
            </a:r>
            <a:r>
              <a:rPr lang="en-US" sz="1500" dirty="0" smtClean="0"/>
              <a:t>survey</a:t>
            </a:r>
            <a:endParaRPr lang="en-US" sz="15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Created </a:t>
            </a:r>
            <a:r>
              <a:rPr lang="en-US" sz="1500" dirty="0"/>
              <a:t>35th Anniversary logo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Posted </a:t>
            </a:r>
            <a:r>
              <a:rPr lang="en-US" sz="1500" dirty="0"/>
              <a:t>at least twice a week on Facebook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Updated </a:t>
            </a:r>
            <a:r>
              <a:rPr lang="en-US" sz="1500" dirty="0"/>
              <a:t>and maintained </a:t>
            </a:r>
            <a:r>
              <a:rPr lang="en-US" sz="1500" dirty="0" smtClean="0"/>
              <a:t>website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500" dirty="0" smtClean="0"/>
              <a:t>In the past month, the website </a:t>
            </a:r>
            <a:r>
              <a:rPr lang="en-US" sz="1500" dirty="0"/>
              <a:t>had 898 users making 1,492 </a:t>
            </a:r>
            <a:r>
              <a:rPr lang="en-US" sz="1500" dirty="0" smtClean="0"/>
              <a:t>visits, </a:t>
            </a:r>
            <a:r>
              <a:rPr lang="en-US" sz="1500" dirty="0"/>
              <a:t>with an average of 3.57 pages viewed per visit.</a:t>
            </a:r>
          </a:p>
          <a:p>
            <a:pPr marL="742950" lvl="1" indent="-285750"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</a:pPr>
            <a:r>
              <a:rPr lang="en-US" sz="1500" dirty="0" smtClean="0"/>
              <a:t>66</a:t>
            </a:r>
            <a:r>
              <a:rPr lang="en-US" sz="1500" dirty="0"/>
              <a:t>% got to our site directly (by typing in our URL</a:t>
            </a:r>
            <a:r>
              <a:rPr lang="en-US" sz="1500" dirty="0" smtClean="0"/>
              <a:t>), 27</a:t>
            </a:r>
            <a:r>
              <a:rPr lang="en-US" sz="1500" dirty="0"/>
              <a:t>% by </a:t>
            </a:r>
            <a:r>
              <a:rPr lang="en-US" sz="1500" dirty="0" smtClean="0"/>
              <a:t>search, 7</a:t>
            </a:r>
            <a:r>
              <a:rPr lang="en-US" sz="1500" dirty="0"/>
              <a:t>% by </a:t>
            </a:r>
            <a:r>
              <a:rPr lang="en-US" sz="1500" dirty="0" smtClean="0"/>
              <a:t>referral</a:t>
            </a:r>
          </a:p>
          <a:p>
            <a:pPr marL="285750" indent="-28575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/>
              <a:t>Helping </a:t>
            </a:r>
            <a:r>
              <a:rPr lang="en-US" sz="1500" dirty="0"/>
              <a:t>on strategic planning and 35th anniversary celebration </a:t>
            </a:r>
            <a:r>
              <a:rPr lang="en-US" sz="1500" dirty="0" smtClean="0"/>
              <a:t>sub-committees</a:t>
            </a:r>
            <a:endParaRPr lang="en-US" sz="1500" dirty="0"/>
          </a:p>
        </p:txBody>
      </p:sp>
      <p:pic>
        <p:nvPicPr>
          <p:cNvPr id="1026" name="Picture 2" descr="https://njsophe.org/resources/Pictures/Board/Headshots/TiffanyNe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279082"/>
            <a:ext cx="1328685" cy="132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0691" y="4236148"/>
            <a:ext cx="7670618" cy="91940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OPT IN! Subscribe to forums to get job postings and more!</a:t>
            </a:r>
          </a:p>
          <a:p>
            <a:pPr algn="ctr"/>
            <a:r>
              <a:rPr lang="en-US" sz="2400" dirty="0" smtClean="0">
                <a:hlinkClick r:id="rId4"/>
              </a:rPr>
              <a:t>njsophe.org/Forum-instructions</a:t>
            </a:r>
            <a:r>
              <a:rPr lang="en-US" sz="2400" dirty="0">
                <a:hlinkClick r:id="rId4"/>
              </a:rPr>
              <a:t>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06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4826</TotalTime>
  <Words>1610</Words>
  <Application>Microsoft Office PowerPoint</Application>
  <PresentationFormat>Custom</PresentationFormat>
  <Paragraphs>287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Retrospect</vt:lpstr>
      <vt:lpstr>PowerPoint Presentation</vt:lpstr>
      <vt:lpstr>President: Linda Brown</vt:lpstr>
      <vt:lpstr>President-Elect: Samantha Bunsa</vt:lpstr>
      <vt:lpstr>Past President: Robin Vlamis</vt:lpstr>
      <vt:lpstr>Treasurer: Judith Francis</vt:lpstr>
      <vt:lpstr>Treasurer: Judith Francis</vt:lpstr>
      <vt:lpstr>Secretary: Hillary Saputski</vt:lpstr>
      <vt:lpstr>Chapter Delegate: Kaitlin Cartoccio</vt:lpstr>
      <vt:lpstr>Communications Coordinator</vt:lpstr>
      <vt:lpstr>Student &amp; New Professionals Coordinator: Sheyenne Buchalski</vt:lpstr>
      <vt:lpstr>Advocacy: Tara Rice</vt:lpstr>
      <vt:lpstr>Awards and Scholarships: Krista Reale</vt:lpstr>
      <vt:lpstr>Job Bank: Kiameesha Evans</vt:lpstr>
      <vt:lpstr>Membership: Dominika Murphy</vt:lpstr>
      <vt:lpstr>Membership: Dominika Murphy</vt:lpstr>
      <vt:lpstr>Networking: Carolina Focella</vt:lpstr>
      <vt:lpstr>Program Co-Chair: Sonika Shankar </vt:lpstr>
      <vt:lpstr>Program Co-Chair: Yonatan Gershon</vt:lpstr>
      <vt:lpstr>Strategic Planning: Suzanne Miro</vt:lpstr>
    </vt:vector>
  </TitlesOfParts>
  <Company>William Paterson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New Jersey Society for Public Health Education (NJSOPHE)</dc:title>
  <dc:creator>Kernan, William</dc:creator>
  <cp:lastModifiedBy>Tiffany Neal</cp:lastModifiedBy>
  <cp:revision>150</cp:revision>
  <dcterms:created xsi:type="dcterms:W3CDTF">2016-06-01T19:42:51Z</dcterms:created>
  <dcterms:modified xsi:type="dcterms:W3CDTF">2019-12-06T04:13:31Z</dcterms:modified>
</cp:coreProperties>
</file>